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Georgia Pro" panose="02040502050405020303" pitchFamily="18" charset="0"/>
      <p:regular r:id="rId14"/>
      <p:bold r:id="rId15"/>
      <p:italic r:id="rId16"/>
      <p:boldItalic r:id="rId17"/>
    </p:embeddedFont>
    <p:embeddedFont>
      <p:font typeface="Georgia Pro Bold" panose="02040802050405020203" pitchFamily="18" charset="0"/>
      <p:regular r:id="rId18"/>
      <p:bold r:id="rId19"/>
      <p:italic r:id="rId20"/>
      <p:boldItalic r:id="rId21"/>
    </p:embeddedFont>
    <p:embeddedFont>
      <p:font typeface="League Spartan"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19C7E-2235-4EFB-8E51-A38325E0AA12}" v="20" dt="2024-05-24T06:46:32.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6408" autoAdjust="0"/>
  </p:normalViewPr>
  <p:slideViewPr>
    <p:cSldViewPr>
      <p:cViewPr>
        <p:scale>
          <a:sx n="44" d="100"/>
          <a:sy n="44" d="100"/>
        </p:scale>
        <p:origin x="488"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Gorgol" clId="Web-{AD619C7E-2235-4EFB-8E51-A38325E0AA12}"/>
    <pc:docChg chg="modSld">
      <pc:chgData name="Steven Gorgol" userId="" providerId="" clId="Web-{AD619C7E-2235-4EFB-8E51-A38325E0AA12}" dt="2024-05-24T06:46:32.483" v="19" actId="1076"/>
      <pc:docMkLst>
        <pc:docMk/>
      </pc:docMkLst>
      <pc:sldChg chg="addSp delSp modSp">
        <pc:chgData name="Steven Gorgol" userId="" providerId="" clId="Web-{AD619C7E-2235-4EFB-8E51-A38325E0AA12}" dt="2024-05-24T06:45:21.511" v="4" actId="1076"/>
        <pc:sldMkLst>
          <pc:docMk/>
          <pc:sldMk cId="0" sldId="257"/>
        </pc:sldMkLst>
        <pc:picChg chg="add mod">
          <ac:chgData name="Steven Gorgol" userId="" providerId="" clId="Web-{AD619C7E-2235-4EFB-8E51-A38325E0AA12}" dt="2024-05-24T06:45:21.511" v="4" actId="1076"/>
          <ac:picMkLst>
            <pc:docMk/>
            <pc:sldMk cId="0" sldId="257"/>
            <ac:picMk id="10" creationId="{66570568-36ED-7510-6546-3C6829BF73F7}"/>
          </ac:picMkLst>
        </pc:picChg>
        <pc:picChg chg="del">
          <ac:chgData name="Steven Gorgol" userId="" providerId="" clId="Web-{AD619C7E-2235-4EFB-8E51-A38325E0AA12}" dt="2024-05-24T06:45:03.417" v="0"/>
          <ac:picMkLst>
            <pc:docMk/>
            <pc:sldMk cId="0" sldId="257"/>
            <ac:picMk id="11" creationId="{00000000-0000-0000-0000-000000000000}"/>
          </ac:picMkLst>
        </pc:picChg>
      </pc:sldChg>
      <pc:sldChg chg="addSp delSp modSp">
        <pc:chgData name="Steven Gorgol" userId="" providerId="" clId="Web-{AD619C7E-2235-4EFB-8E51-A38325E0AA12}" dt="2024-05-24T06:46:32.483" v="19" actId="1076"/>
        <pc:sldMkLst>
          <pc:docMk/>
          <pc:sldMk cId="0" sldId="264"/>
        </pc:sldMkLst>
        <pc:picChg chg="add mod">
          <ac:chgData name="Steven Gorgol" userId="" providerId="" clId="Web-{AD619C7E-2235-4EFB-8E51-A38325E0AA12}" dt="2024-05-24T06:46:24.967" v="18" actId="14100"/>
          <ac:picMkLst>
            <pc:docMk/>
            <pc:sldMk cId="0" sldId="264"/>
            <ac:picMk id="2" creationId="{22161623-1B46-FFF6-EBE9-F04D664EB801}"/>
          </ac:picMkLst>
        </pc:picChg>
        <pc:picChg chg="add mod">
          <ac:chgData name="Steven Gorgol" userId="" providerId="" clId="Web-{AD619C7E-2235-4EFB-8E51-A38325E0AA12}" dt="2024-05-24T06:46:32.483" v="19" actId="1076"/>
          <ac:picMkLst>
            <pc:docMk/>
            <pc:sldMk cId="0" sldId="264"/>
            <ac:picMk id="3" creationId="{D26DC801-DD52-3E38-75F9-5E6625AA4A57}"/>
          </ac:picMkLst>
        </pc:picChg>
        <pc:picChg chg="del">
          <ac:chgData name="Steven Gorgol" userId="" providerId="" clId="Web-{AD619C7E-2235-4EFB-8E51-A38325E0AA12}" dt="2024-05-24T06:45:23.652" v="5"/>
          <ac:picMkLst>
            <pc:docMk/>
            <pc:sldMk cId="0" sldId="264"/>
            <ac:picMk id="10" creationId="{00000000-0000-0000-0000-000000000000}"/>
          </ac:picMkLst>
        </pc:picChg>
        <pc:picChg chg="del">
          <ac:chgData name="Steven Gorgol" userId="" providerId="" clId="Web-{AD619C7E-2235-4EFB-8E51-A38325E0AA12}" dt="2024-05-24T06:45:53.778" v="12"/>
          <ac:picMkLst>
            <pc:docMk/>
            <pc:sldMk cId="0" sldId="264"/>
            <ac:picMk id="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23.05.2024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Area of Study: The Vietnamese Settlement and Community Building  </a:t>
            </a:r>
          </a:p>
          <a:p>
            <a:endParaRPr lang="en-US"/>
          </a:p>
          <a:p>
            <a:r>
              <a:rPr lang="en-US"/>
              <a:t>Compelling Question: What is Vietnamese America?   </a:t>
            </a:r>
          </a:p>
          <a:p>
            <a:endParaRPr lang="en-US"/>
          </a:p>
          <a:p>
            <a:r>
              <a:rPr lang="en-US"/>
              <a:t>Lesson Question (Supporting Question): </a:t>
            </a:r>
          </a:p>
          <a:p>
            <a:endParaRPr lang="en-US"/>
          </a:p>
          <a:p>
            <a:r>
              <a:rPr lang="en-US"/>
              <a:t>How are evolving Vietnamese American cultures expressed through art, literature, music, and politics?</a:t>
            </a:r>
          </a:p>
          <a:p>
            <a:endParaRPr lang="en-US"/>
          </a:p>
          <a:p>
            <a:r>
              <a:rPr lang="en-US"/>
              <a:t>In what ways did the Vietnamese American community attempt to “preserve” and “evolve” musical styles and forms from pre-1975 Vietnam?</a:t>
            </a:r>
          </a:p>
          <a:p>
            <a:endParaRPr lang="en-US"/>
          </a:p>
          <a:p>
            <a:r>
              <a:rPr lang="en-US"/>
              <a:t>How were competing forms of Vietnamese identity and culture expressed and debated through music in the community?</a:t>
            </a:r>
          </a:p>
          <a:p>
            <a:endParaRPr lang="en-US"/>
          </a:p>
          <a:p>
            <a:r>
              <a:rPr lang="en-US"/>
              <a:t>Lesson Objective: Students will be able to trace a continuity in the history of Vietnamese music before 1975 and how it has evolved in the refugee community through an analysis of different sources. Students will then describe how competing conceptions of Vietnamese identity and culture are negotiated by examining the refugee’s community’s two biggest music entertainment companies. </a:t>
            </a:r>
          </a:p>
          <a:p>
            <a:endParaRPr lang="en-US"/>
          </a:p>
          <a:p>
            <a:r>
              <a:rPr lang="en-US"/>
              <a:t>Lesson Background:  </a:t>
            </a:r>
          </a:p>
          <a:p>
            <a:endParaRPr lang="en-US"/>
          </a:p>
          <a:p>
            <a:r>
              <a:rPr lang="en-US"/>
              <a:t>The Vietnamese American refugee music scene, following the events of 1975, initially revolved around preserving the memory of their homeland. In the beginning, few Vietnamese refugees had brought music with them, leading to a community where records and tapes were traded among those who had them. This thirst for connection led to the re-establishment of pre-1975 music houses like Thuy Nga Productions and Asia Entertainment, which started a division called "Paris By Night" in France and the "ASIA Show" in Orange County. Both entertainment shows aimed to cater to the diasporic Vietnamese community's longing for leisure and nostalgia. The prevailing sentiment of nostalgia meant that much of the music produced in this diaspora focused on ballads and songs that were popular before 1975, reflecting themes of lost homeland, patriotism, and the refugee experience. Over time and generations, the nostalgic musical style of the Vietnamese refugee community had evolved in line with the vogue of American pop music, entering new forms such as disco, new wave, rap, R&amp;B, and other genres.</a:t>
            </a:r>
          </a:p>
          <a:p>
            <a:endParaRPr lang="en-US"/>
          </a:p>
          <a:p>
            <a:r>
              <a:rPr lang="en-US"/>
              <a:t>"Paris By Night" (PBN) and Asia Entertainment (ASIA) still remain the most prominent features of the Vietnamese refugee first generation. Both showcase Vietnamese diasporic culture, but with contrasting visions. PBN, produced by Thuy Nga Productions, emphasizes a cosmopolitan and modern Vietnamese identity, intertwining it with the "American dream" and high-end Hollywood aesthetics, avoiding overt political messages and focusing on upward mobility and modern sensibilities. On the other hand, ASIA roots its content in pre-war and war-era South Vietnamese culture, encapsulating the sentiments and experiences of Vietnamese American refugees. With an explicit anti-communist stance, ASIA emphasizes cultural preservation and champions a more traditional and exilic Vietnamese identity, as both styles clash among the Vietnamese, American, and Vietnamese American communities over how to both "preserve" and "evolve" Vietnamese culture and identity in their new homes abroad.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teacher will do a final activity in which pairs are instructed to stand up as a team. The teacher will ask a number of questions for students and pairs will move and explain to another pair that has a differing view why they agree or disagree.  (10 minutes)</a:t>
            </a:r>
          </a:p>
          <a:p>
            <a:endParaRPr lang="en-US"/>
          </a:p>
          <a:p>
            <a:r>
              <a:rPr lang="en-US"/>
              <a:t>Each question round should be around 1-2 minutes</a:t>
            </a:r>
          </a:p>
          <a:p>
            <a:endParaRPr lang="en-US"/>
          </a:p>
          <a:p>
            <a:r>
              <a:rPr lang="en-US"/>
              <a:t>Questions:</a:t>
            </a:r>
          </a:p>
          <a:p>
            <a:endParaRPr lang="en-US"/>
          </a:p>
          <a:p>
            <a:r>
              <a:rPr lang="en-US"/>
              <a:t>Which song/company do you think represents Vietnamese culture better? Why or why not?</a:t>
            </a:r>
          </a:p>
          <a:p>
            <a:endParaRPr lang="en-US"/>
          </a:p>
          <a:p>
            <a:r>
              <a:rPr lang="en-US"/>
              <a:t>Which song/company style fits your taste better? Why or why not?</a:t>
            </a:r>
          </a:p>
          <a:p>
            <a:endParaRPr lang="en-US"/>
          </a:p>
          <a:p>
            <a:r>
              <a:rPr lang="en-US"/>
              <a:t>In 2023, which style do you think has been more successful? In the U.S.? In Vietnam? In the Vietnamese refugee community? Why or why not?</a:t>
            </a:r>
          </a:p>
          <a:p>
            <a:endParaRPr lang="en-US"/>
          </a:p>
          <a:p>
            <a:r>
              <a:rPr lang="en-US"/>
              <a:t>Reflection Closure (10 min)</a:t>
            </a:r>
          </a:p>
          <a:p>
            <a:endParaRPr lang="en-US"/>
          </a:p>
          <a:p>
            <a:r>
              <a:rPr lang="en-US"/>
              <a:t>After the questions, the class will come back together for a final discussion/reflection</a:t>
            </a:r>
          </a:p>
          <a:p>
            <a:endParaRPr lang="en-US"/>
          </a:p>
          <a:p>
            <a:r>
              <a:rPr lang="en-US"/>
              <a:t>Student pairs will share their thoughts on 1 of the 3 lesson questions. </a:t>
            </a:r>
          </a:p>
          <a:p>
            <a:endParaRPr lang="en-US"/>
          </a:p>
          <a:p>
            <a:r>
              <a:rPr lang="en-US"/>
              <a:t>Extension reflection: Discussion question by teacher: Thinking about your answers, what do you think the future of Vietnamese American music will look like? Will it be more like Paris by Night or like ASIA? Is this future a good or bad thing for the refugee community and why?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Reflection Closure (10 min)</a:t>
            </a:r>
          </a:p>
          <a:p>
            <a:endParaRPr lang="en-US"/>
          </a:p>
          <a:p>
            <a:r>
              <a:rPr lang="en-US"/>
              <a:t>After the questions, the class will come back together for a final discussion/reflection</a:t>
            </a:r>
          </a:p>
          <a:p>
            <a:endParaRPr lang="en-US"/>
          </a:p>
          <a:p>
            <a:r>
              <a:rPr lang="en-US"/>
              <a:t>Student pairs will share their thoughts on 1 of the 3 lesson questions. </a:t>
            </a:r>
          </a:p>
          <a:p>
            <a:endParaRPr lang="en-US"/>
          </a:p>
          <a:p>
            <a:r>
              <a:rPr lang="en-US"/>
              <a:t>Extension reflection: Discussion question by teacher: Thinking about your answers, what do you think the future of Vietnamese American music will look like? Will it be more like Paris by Night or like ASIA? Is this future a good or bad thing for the refugee community and why?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Cultural Energizer and Lesson Introduction: Show “Tung Bay and Cò Lả by Paris by Night” music video (10 min)</a:t>
            </a:r>
          </a:p>
          <a:p>
            <a:endParaRPr lang="en-US"/>
          </a:p>
          <a:p>
            <a:r>
              <a:rPr lang="en-US"/>
              <a:t>The video can be found in the link here: (subtitles) https://www.youtube.com/watch?v=_OSqOhweCx0 </a:t>
            </a:r>
          </a:p>
          <a:p>
            <a:r>
              <a:rPr lang="en-US"/>
              <a:t>https://www.youtube.com/watch?v=LzsfHIEWG-o (no subtitles)</a:t>
            </a:r>
          </a:p>
          <a:p>
            <a:endParaRPr lang="en-US"/>
          </a:p>
          <a:p>
            <a:r>
              <a:rPr lang="en-US"/>
              <a:t>The lyrics can be found in the handouts section (see: “Flying in the Air and the Wandering Stork (Medley) Lyrics”)</a:t>
            </a:r>
          </a:p>
          <a:p>
            <a:endParaRPr lang="en-US"/>
          </a:p>
          <a:p>
            <a:r>
              <a:rPr lang="en-US"/>
              <a:t>During the video, the teacher will have students get out a piece of paper and write down as many adjectives as possible that they would use to describe Vietnamese American music based on this video</a:t>
            </a:r>
          </a:p>
          <a:p>
            <a:r>
              <a:rPr lang="en-US"/>
              <a:t>Responses should touch upon the two sections of the video: modern, cosmopolitan, poppy, sexy vs. traditional, alluring, beautiful, and dignified</a:t>
            </a:r>
          </a:p>
          <a:p>
            <a:r>
              <a:rPr lang="en-US"/>
              <a:t>After the video is done playing, the teacher will give students 1-2 minutes to talk with a partner on what they wrote and how they would describe Vietnamese American music.</a:t>
            </a:r>
          </a:p>
          <a:p>
            <a:r>
              <a:rPr lang="en-US"/>
              <a:t>The class will come together and share their answers</a:t>
            </a:r>
          </a:p>
          <a:p>
            <a:r>
              <a:rPr lang="en-US"/>
              <a:t>Discussion questions:</a:t>
            </a:r>
          </a:p>
          <a:p>
            <a:r>
              <a:rPr lang="en-US"/>
              <a:t>Does this music video feel Vietnamese? Does it feel American? Both?</a:t>
            </a:r>
          </a:p>
          <a:p>
            <a:r>
              <a:rPr lang="en-US"/>
              <a:t>How would you describe the two different sections of the video?</a:t>
            </a:r>
          </a:p>
          <a:p>
            <a:r>
              <a:rPr lang="en-US"/>
              <a:t>How do you feel Vietnamese American music has evolved and become unique? How do you think it changed since 1975 when the first Vietnamese refugees came to the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Shared Learning: History of Vietnamese Refugee Music (15–25 min)</a:t>
            </a:r>
          </a:p>
          <a:p>
            <a:endParaRPr lang="en-US"/>
          </a:p>
          <a:p>
            <a:r>
              <a:rPr lang="en-US"/>
              <a:t>The teacher will pass out, or have students access on devices: three articles, “A Brief History of Paris by Night, the Anchor of Vietnamese Culture Abroad”, “This is the Music of Vietnamese Refugees,” and Source 1: “History of Vietnamese Refugee Music”</a:t>
            </a:r>
          </a:p>
          <a:p>
            <a:endParaRPr lang="en-US"/>
          </a:p>
          <a:p>
            <a:r>
              <a:rPr lang="en-US"/>
              <a:t>The articles can be found here:</a:t>
            </a:r>
          </a:p>
          <a:p>
            <a:endParaRPr lang="en-US"/>
          </a:p>
          <a:p>
            <a:r>
              <a:rPr lang="en-US"/>
              <a:t>“A Brief History of Paris by Night, the Anchor of Vietnamese Culture Abroad”: https://saigoneer.com/saigon-music-art/25830-a-brief-history-of-paris-by-night,-the-anchor-of-vietnamese-culture-abroad</a:t>
            </a:r>
          </a:p>
          <a:p>
            <a:endParaRPr lang="en-US"/>
          </a:p>
          <a:p>
            <a:r>
              <a:rPr lang="en-US"/>
              <a:t>“This is the Music of Vietnamese Refugees”: https://dvan.org/2022/10/music-vietnamese-refugees/</a:t>
            </a:r>
          </a:p>
          <a:p>
            <a:endParaRPr lang="en-US"/>
          </a:p>
          <a:p>
            <a:r>
              <a:rPr lang="en-US"/>
              <a:t>Source 1: “History of Vietnamese Refugee Music”: found in the handout </a:t>
            </a:r>
          </a:p>
          <a:p>
            <a:r>
              <a:rPr lang="en-US"/>
              <a:t>“Source Sheet: Vietnamese American Music”</a:t>
            </a:r>
          </a:p>
          <a:p>
            <a:endParaRPr lang="en-US"/>
          </a:p>
          <a:p>
            <a:r>
              <a:rPr lang="en-US"/>
              <a:t>The teacher will have students get into 6 groups and read their assigned reading together (2 groups per reading)</a:t>
            </a:r>
          </a:p>
          <a:p>
            <a:endParaRPr lang="en-US"/>
          </a:p>
          <a:p>
            <a:r>
              <a:rPr lang="en-US"/>
              <a:t>The teacher will share a link to a Google Slides presentation (or equivalent) with the class with six questions for each group to discuss:</a:t>
            </a:r>
          </a:p>
          <a:p>
            <a:endParaRPr lang="en-US"/>
          </a:p>
          <a:p>
            <a:r>
              <a:rPr lang="en-US"/>
              <a:t>1. Overview of Vietnamese Music</a:t>
            </a:r>
          </a:p>
          <a:p>
            <a:r>
              <a:rPr lang="en-US"/>
              <a:t>How did the Vietnamese refugee community inherit and evolve music in South Vietnam before 1975 into its own musical culture?</a:t>
            </a:r>
          </a:p>
          <a:p>
            <a:r>
              <a:rPr lang="en-US"/>
              <a:t>How did the themes and styles of music by Vietnamese Americans evolve in the second generation? Did they retain any aspects of their parents’ generation?</a:t>
            </a:r>
          </a:p>
          <a:p>
            <a:endParaRPr lang="en-US"/>
          </a:p>
          <a:p>
            <a:r>
              <a:rPr lang="en-US"/>
              <a:t>2. Saigoneer </a:t>
            </a:r>
          </a:p>
          <a:p>
            <a:r>
              <a:rPr lang="en-US"/>
              <a:t>How did "Paris by Night" serve as a cultural touchstone for the Vietnamese diaspora, capturing the essence of nostalgia, hope, and loss, and how did its evolution reflect the changing sentiments and needs of the displaced Vietnamese community over the years?</a:t>
            </a:r>
          </a:p>
          <a:p>
            <a:r>
              <a:rPr lang="en-US"/>
              <a:t>Describe the journey challenges did Tô Văn Lai face in both establishing and maintaining "Paris by Night" as an emblematic hallmark of Vietnamese culture abroad?</a:t>
            </a:r>
          </a:p>
          <a:p>
            <a:endParaRPr lang="en-US"/>
          </a:p>
          <a:p>
            <a:r>
              <a:rPr lang="en-US"/>
              <a:t>3. History of Vietnamese Refugee Music</a:t>
            </a:r>
          </a:p>
          <a:p>
            <a:r>
              <a:rPr lang="en-US"/>
              <a:t>How has Vietnamese music served as a bridge connecting Vietnamese refugees and immigrants to their homeland and memories, and how has this connection influenced the evolution of Vietnamese American music?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07282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65015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teacher will go over a brief history of how the two music entertainment companies, Asia Entertainment and Thúy Nga Entertainment, became the new most recognizable companies that showcased the best of Vietnamese American popular culture and music.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teacher will have students share what they wrote in their graphic organizers.</a:t>
            </a:r>
          </a:p>
          <a:p>
            <a:endParaRPr lang="en-US"/>
          </a:p>
          <a:p>
            <a:r>
              <a:rPr lang="en-US"/>
              <a:t>The teacher will also show students the main differences in style in the chart on the slide and compare it to student responses.</a:t>
            </a:r>
          </a:p>
          <a:p>
            <a:endParaRPr lang="en-US"/>
          </a:p>
          <a:p>
            <a:r>
              <a:rPr lang="en-US"/>
              <a:t>Go to discussion questions on the next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 Possible answer for #4: Since Vietnamese culture has “died” and been restricted in VN, those abroad have a duty to ensure that Vietnamese culture continues to evolve into “modernity” while also preserving its best elements before 1975.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Community Collaboration (10 minutes)</a:t>
            </a:r>
          </a:p>
          <a:p>
            <a:r>
              <a:rPr lang="en-US"/>
              <a:t>The teacher will play both videos: </a:t>
            </a:r>
          </a:p>
          <a:p>
            <a:endParaRPr lang="en-US"/>
          </a:p>
          <a:p>
            <a:r>
              <a:rPr lang="en-US"/>
              <a:t>ASIA: “Remembering Mother” (Nhớ Mẹ): https://www.youtube.com/watch?v=YZ9Cmyyhf_I (subtitles) https://www.youtube.com/watch?v=j5QI4H5rHbo (no subtitles)</a:t>
            </a:r>
          </a:p>
          <a:p>
            <a:endParaRPr lang="en-US"/>
          </a:p>
          <a:p>
            <a:r>
              <a:rPr lang="en-US"/>
              <a:t>Paris by Night: “What's the Point of Love?” (Yêu Làm Chi): https://www.youtube.com/watch?v=8PNt8GKQFSo (subtitles) https://www.youtube.com/watch?v=4xNrS9l3qGU (no subtitles) </a:t>
            </a:r>
          </a:p>
          <a:p>
            <a:endParaRPr lang="en-US"/>
          </a:p>
          <a:p>
            <a:r>
              <a:rPr lang="en-US"/>
              <a:t>During the video, the teacher will ask students to append to their graphic organizer with observations on imagery, sound, tone, mood, lyrics, and meaningful quotes.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_OSqOhweCx0?feature=oembed" TargetMode="External"/><Relationship Id="rId6" Type="http://schemas.openxmlformats.org/officeDocument/2006/relationships/image" Target="../media/image4.jpe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video" Target="https://www.youtube.com/embed/YZ9Cmyyhf_I?feature=oembed" TargetMode="External"/><Relationship Id="rId1" Type="http://schemas.openxmlformats.org/officeDocument/2006/relationships/video" Target="https://www.youtube.com/embed/8PNt8GKQFSo?feature=oembed" TargetMode="Externa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9BAEF70-28B8-E899-7CFB-1099AE232B7E}"/>
              </a:ext>
              <a:ext uri="{C183D7F6-B498-43B3-948B-1728B52AA6E4}">
                <adec:decorative xmlns:adec="http://schemas.microsoft.com/office/drawing/2017/decorative" val="1"/>
              </a:ext>
            </a:extLst>
          </p:cNvPr>
          <p:cNvGrpSpPr/>
          <p:nvPr/>
        </p:nvGrpSpPr>
        <p:grpSpPr>
          <a:xfrm>
            <a:off x="0" y="7748081"/>
            <a:ext cx="18553679" cy="3948619"/>
            <a:chOff x="0" y="7684602"/>
            <a:chExt cx="18553679" cy="3948619"/>
          </a:xfrm>
        </p:grpSpPr>
        <p:grpSp>
          <p:nvGrpSpPr>
            <p:cNvPr id="19" name="Group 18">
              <a:extLst>
                <a:ext uri="{FF2B5EF4-FFF2-40B4-BE49-F238E27FC236}">
                  <a16:creationId xmlns:a16="http://schemas.microsoft.com/office/drawing/2014/main" id="{5E9238D3-FF9C-DEF0-4A07-58A53A47C522}"/>
                </a:ext>
              </a:extLst>
            </p:cNvPr>
            <p:cNvGrpSpPr/>
            <p:nvPr/>
          </p:nvGrpSpPr>
          <p:grpSpPr>
            <a:xfrm>
              <a:off x="0" y="7684603"/>
              <a:ext cx="18288000" cy="2513467"/>
              <a:chOff x="0" y="7684603"/>
              <a:chExt cx="18592800" cy="2513467"/>
            </a:xfrm>
          </p:grpSpPr>
          <p:sp>
            <p:nvSpPr>
              <p:cNvPr id="25" name="Freeform 6">
                <a:extLst>
                  <a:ext uri="{FF2B5EF4-FFF2-40B4-BE49-F238E27FC236}">
                    <a16:creationId xmlns:a16="http://schemas.microsoft.com/office/drawing/2014/main" id="{09EDAF57-3ABC-04B7-C4B2-1D5F950DFFC1}"/>
                  </a:ext>
                </a:extLst>
              </p:cNvPr>
              <p:cNvSpPr/>
              <p:nvPr/>
            </p:nvSpPr>
            <p:spPr>
              <a:xfrm>
                <a:off x="0" y="7684603"/>
                <a:ext cx="3133725" cy="2513466"/>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26" name="Freeform 7">
                <a:extLst>
                  <a:ext uri="{FF2B5EF4-FFF2-40B4-BE49-F238E27FC236}">
                    <a16:creationId xmlns:a16="http://schemas.microsoft.com/office/drawing/2014/main" id="{57D6B70D-BF74-532B-084E-211A64E61372}"/>
                  </a:ext>
                </a:extLst>
              </p:cNvPr>
              <p:cNvSpPr/>
              <p:nvPr/>
            </p:nvSpPr>
            <p:spPr>
              <a:xfrm>
                <a:off x="3133725" y="7684603"/>
                <a:ext cx="3133725" cy="2513466"/>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27" name="Freeform 8">
                <a:extLst>
                  <a:ext uri="{FF2B5EF4-FFF2-40B4-BE49-F238E27FC236}">
                    <a16:creationId xmlns:a16="http://schemas.microsoft.com/office/drawing/2014/main" id="{567EB272-AF21-195F-FF3D-4791E1C932A6}"/>
                  </a:ext>
                </a:extLst>
              </p:cNvPr>
              <p:cNvSpPr/>
              <p:nvPr/>
            </p:nvSpPr>
            <p:spPr>
              <a:xfrm>
                <a:off x="6267450" y="7684603"/>
                <a:ext cx="3133725" cy="2513466"/>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28" name="Freeform 9">
                <a:extLst>
                  <a:ext uri="{FF2B5EF4-FFF2-40B4-BE49-F238E27FC236}">
                    <a16:creationId xmlns:a16="http://schemas.microsoft.com/office/drawing/2014/main" id="{FE683A5E-3789-B666-C2EF-0E98EA77852C}"/>
                  </a:ext>
                </a:extLst>
              </p:cNvPr>
              <p:cNvSpPr/>
              <p:nvPr/>
            </p:nvSpPr>
            <p:spPr>
              <a:xfrm>
                <a:off x="9401175" y="7684603"/>
                <a:ext cx="3133725" cy="2513466"/>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29" name="Freeform 10">
                <a:extLst>
                  <a:ext uri="{FF2B5EF4-FFF2-40B4-BE49-F238E27FC236}">
                    <a16:creationId xmlns:a16="http://schemas.microsoft.com/office/drawing/2014/main" id="{55735D06-011C-9A41-8490-F6A72CF616F5}"/>
                  </a:ext>
                </a:extLst>
              </p:cNvPr>
              <p:cNvSpPr/>
              <p:nvPr/>
            </p:nvSpPr>
            <p:spPr>
              <a:xfrm>
                <a:off x="12534900" y="7684603"/>
                <a:ext cx="3133725" cy="2513466"/>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30" name="Freeform 17">
                <a:extLst>
                  <a:ext uri="{FF2B5EF4-FFF2-40B4-BE49-F238E27FC236}">
                    <a16:creationId xmlns:a16="http://schemas.microsoft.com/office/drawing/2014/main" id="{99E4DDD9-A220-0B88-D0C3-EC3D0E82F81E}"/>
                  </a:ext>
                  <a:ext uri="{C183D7F6-B498-43B3-948B-1728B52AA6E4}">
                    <adec:decorative xmlns:adec="http://schemas.microsoft.com/office/drawing/2017/decorative" val="1"/>
                  </a:ext>
                </a:extLst>
              </p:cNvPr>
              <p:cNvSpPr/>
              <p:nvPr/>
            </p:nvSpPr>
            <p:spPr>
              <a:xfrm>
                <a:off x="15668625" y="7684604"/>
                <a:ext cx="2924175" cy="2513466"/>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5"/>
                    </a:ext>
                  </a:extLst>
                </a:blip>
                <a:stretch>
                  <a:fillRect t="-24833"/>
                </a:stretch>
              </a:blipFill>
            </p:spPr>
            <p:txBody>
              <a:bodyPr/>
              <a:lstStyle/>
              <a:p>
                <a:endParaRPr lang="en-US" dirty="0"/>
              </a:p>
            </p:txBody>
          </p:sp>
        </p:grpSp>
        <p:grpSp>
          <p:nvGrpSpPr>
            <p:cNvPr id="20" name="Group 12">
              <a:extLst>
                <a:ext uri="{FF2B5EF4-FFF2-40B4-BE49-F238E27FC236}">
                  <a16:creationId xmlns:a16="http://schemas.microsoft.com/office/drawing/2014/main" id="{551BF308-A98C-CE2E-A801-9EAF0B09CA24}"/>
                </a:ext>
              </a:extLst>
            </p:cNvPr>
            <p:cNvGrpSpPr/>
            <p:nvPr/>
          </p:nvGrpSpPr>
          <p:grpSpPr>
            <a:xfrm>
              <a:off x="13786589" y="7684602"/>
              <a:ext cx="4767090" cy="3948619"/>
              <a:chOff x="-646671" y="-491453"/>
              <a:chExt cx="1383271" cy="1285475"/>
            </a:xfrm>
          </p:grpSpPr>
          <p:sp>
            <p:nvSpPr>
              <p:cNvPr id="23" name="TextBox 14">
                <a:extLst>
                  <a:ext uri="{FF2B5EF4-FFF2-40B4-BE49-F238E27FC236}">
                    <a16:creationId xmlns:a16="http://schemas.microsoft.com/office/drawing/2014/main" id="{90617365-63B2-1DA8-7FC7-49549CC2D81A}"/>
                  </a:ext>
                </a:extLst>
              </p:cNvPr>
              <p:cNvSpPr txBox="1"/>
              <p:nvPr/>
            </p:nvSpPr>
            <p:spPr>
              <a:xfrm>
                <a:off x="76200" y="82140"/>
                <a:ext cx="660400" cy="711882"/>
              </a:xfrm>
              <a:prstGeom prst="rect">
                <a:avLst/>
              </a:prstGeom>
            </p:spPr>
            <p:txBody>
              <a:bodyPr lIns="61061" tIns="61061" rIns="61061" bIns="61061" rtlCol="0" anchor="ctr"/>
              <a:lstStyle/>
              <a:p>
                <a:pPr algn="ctr">
                  <a:lnSpc>
                    <a:spcPts val="559"/>
                  </a:lnSpc>
                  <a:spcBef>
                    <a:spcPct val="0"/>
                  </a:spcBef>
                </a:pPr>
                <a:endParaRPr/>
              </a:p>
            </p:txBody>
          </p:sp>
          <p:sp>
            <p:nvSpPr>
              <p:cNvPr id="24" name="Freeform 13">
                <a:extLst>
                  <a:ext uri="{FF2B5EF4-FFF2-40B4-BE49-F238E27FC236}">
                    <a16:creationId xmlns:a16="http://schemas.microsoft.com/office/drawing/2014/main" id="{4D52CE89-4119-FD0D-641C-D0589B17AF48}"/>
                  </a:ext>
                </a:extLst>
              </p:cNvPr>
              <p:cNvSpPr/>
              <p:nvPr/>
            </p:nvSpPr>
            <p:spPr>
              <a:xfrm>
                <a:off x="-646671" y="-491453"/>
                <a:ext cx="748476" cy="818261"/>
              </a:xfrm>
              <a:custGeom>
                <a:avLst/>
                <a:gdLst/>
                <a:ahLst/>
                <a:cxnLst/>
                <a:rect l="l" t="t" r="r" b="b"/>
                <a:pathLst>
                  <a:path w="812800" h="876163">
                    <a:moveTo>
                      <a:pt x="406400" y="0"/>
                    </a:moveTo>
                    <a:cubicBezTo>
                      <a:pt x="181951" y="0"/>
                      <a:pt x="0" y="196136"/>
                      <a:pt x="0" y="438081"/>
                    </a:cubicBezTo>
                    <a:cubicBezTo>
                      <a:pt x="0" y="680027"/>
                      <a:pt x="181951" y="876163"/>
                      <a:pt x="406400" y="876163"/>
                    </a:cubicBezTo>
                    <a:cubicBezTo>
                      <a:pt x="630849" y="876163"/>
                      <a:pt x="812800" y="680027"/>
                      <a:pt x="812800" y="438081"/>
                    </a:cubicBezTo>
                    <a:cubicBezTo>
                      <a:pt x="812800" y="196136"/>
                      <a:pt x="630849" y="0"/>
                      <a:pt x="406400" y="0"/>
                    </a:cubicBezTo>
                    <a:close/>
                  </a:path>
                </a:pathLst>
              </a:custGeom>
              <a:solidFill>
                <a:srgbClr val="FFFFFF"/>
              </a:solidFill>
            </p:spPr>
            <p:txBody>
              <a:bodyPr/>
              <a:lstStyle/>
              <a:p>
                <a:endParaRPr lang="en-US"/>
              </a:p>
            </p:txBody>
          </p:sp>
        </p:grpSp>
        <p:sp>
          <p:nvSpPr>
            <p:cNvPr id="21" name="TextBox 16">
              <a:extLst>
                <a:ext uri="{FF2B5EF4-FFF2-40B4-BE49-F238E27FC236}">
                  <a16:creationId xmlns:a16="http://schemas.microsoft.com/office/drawing/2014/main" id="{BBE816B5-BD8F-1C22-8332-231D44BA40B0}"/>
                </a:ext>
              </a:extLst>
            </p:cNvPr>
            <p:cNvSpPr txBox="1"/>
            <p:nvPr/>
          </p:nvSpPr>
          <p:spPr>
            <a:xfrm>
              <a:off x="14043081" y="9066396"/>
              <a:ext cx="1894844" cy="637633"/>
            </a:xfrm>
            <a:prstGeom prst="rect">
              <a:avLst/>
            </a:prstGeom>
          </p:spPr>
          <p:txBody>
            <a:bodyPr lIns="0" tIns="0" rIns="0" bIns="0" rtlCol="0" anchor="t">
              <a:spAutoFit/>
            </a:bodyPr>
            <a:lstStyle/>
            <a:p>
              <a:pPr algn="ctr">
                <a:lnSpc>
                  <a:spcPts val="1723"/>
                </a:lnSpc>
              </a:pPr>
              <a:r>
                <a:rPr lang="en-US" sz="1448" dirty="0">
                  <a:solidFill>
                    <a:srgbClr val="000000"/>
                  </a:solidFill>
                  <a:latin typeface="Georgia Pro"/>
                </a:rPr>
                <a:t>Vietnamese American Experiences Model Curriculum</a:t>
              </a:r>
            </a:p>
          </p:txBody>
        </p:sp>
        <p:sp>
          <p:nvSpPr>
            <p:cNvPr id="22" name="TextBox 15">
              <a:extLst>
                <a:ext uri="{FF2B5EF4-FFF2-40B4-BE49-F238E27FC236}">
                  <a16:creationId xmlns:a16="http://schemas.microsoft.com/office/drawing/2014/main" id="{09264F4F-55AD-4344-6DFC-21FE85DAB057}"/>
                </a:ext>
              </a:extLst>
            </p:cNvPr>
            <p:cNvSpPr txBox="1"/>
            <p:nvPr/>
          </p:nvSpPr>
          <p:spPr>
            <a:xfrm>
              <a:off x="13987509" y="8335838"/>
              <a:ext cx="2182625" cy="730558"/>
            </a:xfrm>
            <a:prstGeom prst="rect">
              <a:avLst/>
            </a:prstGeom>
          </p:spPr>
          <p:txBody>
            <a:bodyPr lIns="0" tIns="0" rIns="0" bIns="0" rtlCol="0" anchor="t">
              <a:spAutoFit/>
            </a:bodyPr>
            <a:lstStyle/>
            <a:p>
              <a:pPr algn="ctr">
                <a:lnSpc>
                  <a:spcPts val="6157"/>
                </a:lnSpc>
              </a:pPr>
              <a:r>
                <a:rPr lang="en-US" sz="4397" dirty="0">
                  <a:solidFill>
                    <a:srgbClr val="000000"/>
                  </a:solidFill>
                  <a:latin typeface="League Spartan"/>
                </a:rPr>
                <a:t>VAEMC</a:t>
              </a:r>
            </a:p>
          </p:txBody>
        </p:sp>
      </p:grpSp>
      <p:sp>
        <p:nvSpPr>
          <p:cNvPr id="4" name="TextBox 4"/>
          <p:cNvSpPr txBox="1"/>
          <p:nvPr/>
        </p:nvSpPr>
        <p:spPr>
          <a:xfrm>
            <a:off x="514350" y="4562475"/>
            <a:ext cx="17773650" cy="2105024"/>
          </a:xfrm>
          <a:prstGeom prst="rect">
            <a:avLst/>
          </a:prstGeom>
        </p:spPr>
        <p:txBody>
          <a:bodyPr lIns="0" tIns="0" rIns="0" bIns="0" rtlCol="0" anchor="t">
            <a:spAutoFit/>
          </a:bodyPr>
          <a:lstStyle/>
          <a:p>
            <a:pPr algn="ctr">
              <a:lnSpc>
                <a:spcPts val="8400"/>
              </a:lnSpc>
              <a:spcBef>
                <a:spcPct val="0"/>
              </a:spcBef>
            </a:pPr>
            <a:r>
              <a:rPr lang="en-US" sz="6000" dirty="0">
                <a:solidFill>
                  <a:srgbClr val="000000"/>
                </a:solidFill>
                <a:latin typeface="League Spartan"/>
              </a:rPr>
              <a:t>Expressing Culture and Identity through Vietnamese American Music</a:t>
            </a:r>
          </a:p>
        </p:txBody>
      </p:sp>
      <p:sp>
        <p:nvSpPr>
          <p:cNvPr id="31" name="Title 30">
            <a:extLst>
              <a:ext uri="{FF2B5EF4-FFF2-40B4-BE49-F238E27FC236}">
                <a16:creationId xmlns:a16="http://schemas.microsoft.com/office/drawing/2014/main" id="{4D34AA1B-91CC-FD35-4212-145ECE1B6682}"/>
              </a:ext>
            </a:extLst>
          </p:cNvPr>
          <p:cNvSpPr>
            <a:spLocks noGrp="1"/>
          </p:cNvSpPr>
          <p:nvPr>
            <p:ph type="title" idx="4294967295"/>
          </p:nvPr>
        </p:nvSpPr>
        <p:spPr>
          <a:xfrm>
            <a:off x="457200" y="274638"/>
            <a:ext cx="17602200" cy="2852686"/>
          </a:xfrm>
        </p:spPr>
        <p:txBody>
          <a:bodyPr>
            <a:normAutofit/>
          </a:bodyPr>
          <a:lstStyle/>
          <a:p>
            <a:pPr rtl="0" eaLnBrk="1" latinLnBrk="0" hangingPunct="1"/>
            <a:r>
              <a:rPr lang="en-US" sz="6790" kern="1200" dirty="0">
                <a:solidFill>
                  <a:srgbClr val="000000"/>
                </a:solidFill>
                <a:effectLst/>
                <a:latin typeface="League Spartan" pitchFamily="2" charset="77"/>
                <a:ea typeface="+mn-ea"/>
                <a:cs typeface="+mn-cs"/>
              </a:rPr>
              <a:t>VIETNAMESE AMERICAN EXPERIENCES</a:t>
            </a:r>
            <a:endParaRPr lang="en-US" dirty="0">
              <a:effectLst/>
            </a:endParaRPr>
          </a:p>
          <a:p>
            <a:pPr rtl="0" eaLnBrk="1" latinLnBrk="0" hangingPunct="1"/>
            <a:r>
              <a:rPr lang="en-US" sz="6790" kern="1200" dirty="0">
                <a:solidFill>
                  <a:srgbClr val="000000"/>
                </a:solidFill>
                <a:effectLst/>
                <a:latin typeface="League Spartan" pitchFamily="2" charset="77"/>
                <a:ea typeface="+mn-ea"/>
                <a:cs typeface="+mn-cs"/>
              </a:rPr>
              <a:t>MODEL CURRICULUM 2024</a:t>
            </a:r>
            <a:endParaRPr lang="en-US" dirty="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1F5BD0C7-F5AD-D976-4F48-AE6664E3223F}"/>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2D669FC0-0DB9-BB5B-3502-CA111A1BB734}"/>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D0301B5A-CD92-07E3-142A-1CB8DF891F49}"/>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A492585F-634C-D687-581F-3FCBD46AF1F1}"/>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CF6D0D24-3520-3DC3-C729-DE532D276C6C}"/>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D61F0BB4-B738-FB0C-8C60-134001B8E4D5}"/>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026B93E4-6ACE-1272-920C-BFDDAEBAFEA2}"/>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776203" y="1693128"/>
            <a:ext cx="16735594" cy="4436745"/>
          </a:xfrm>
          <a:prstGeom prst="rect">
            <a:avLst/>
          </a:prstGeom>
        </p:spPr>
        <p:txBody>
          <a:bodyPr lIns="0" tIns="0" rIns="0" bIns="0" rtlCol="0" anchor="t">
            <a:spAutoFit/>
          </a:bodyPr>
          <a:lstStyle/>
          <a:p>
            <a:pPr marL="906780" lvl="1" indent="-453390" algn="l">
              <a:lnSpc>
                <a:spcPts val="5880"/>
              </a:lnSpc>
              <a:buAutoNum type="arabicPeriod"/>
            </a:pPr>
            <a:r>
              <a:rPr lang="en-US" sz="4200" dirty="0">
                <a:solidFill>
                  <a:srgbClr val="000000"/>
                </a:solidFill>
                <a:latin typeface="Georgia Pro"/>
              </a:rPr>
              <a:t>Which song/company do you think represents Vietnamese culture better? Why or why not?</a:t>
            </a:r>
          </a:p>
          <a:p>
            <a:pPr marL="906780" lvl="1" indent="-453390" algn="l">
              <a:lnSpc>
                <a:spcPts val="5880"/>
              </a:lnSpc>
              <a:buAutoNum type="arabicPeriod"/>
            </a:pPr>
            <a:r>
              <a:rPr lang="en-US" sz="4200" dirty="0">
                <a:solidFill>
                  <a:srgbClr val="000000"/>
                </a:solidFill>
                <a:latin typeface="Georgia Pro"/>
              </a:rPr>
              <a:t>Which song/company style fits your taste better? Why or why not?</a:t>
            </a:r>
          </a:p>
          <a:p>
            <a:pPr marL="906780" lvl="1" indent="-453390" algn="l">
              <a:lnSpc>
                <a:spcPts val="5880"/>
              </a:lnSpc>
              <a:buAutoNum type="arabicPeriod"/>
            </a:pPr>
            <a:r>
              <a:rPr lang="en-US" sz="4200" dirty="0">
                <a:solidFill>
                  <a:srgbClr val="000000"/>
                </a:solidFill>
                <a:latin typeface="Georgia Pro"/>
              </a:rPr>
              <a:t>In 2023, which style do you think has been more successful? In the U.S.? In Vietnam? In the Vietnamese refugee community? Why or why not?</a:t>
            </a:r>
          </a:p>
        </p:txBody>
      </p:sp>
      <p:sp>
        <p:nvSpPr>
          <p:cNvPr id="18" name="Title 17">
            <a:extLst>
              <a:ext uri="{FF2B5EF4-FFF2-40B4-BE49-F238E27FC236}">
                <a16:creationId xmlns:a16="http://schemas.microsoft.com/office/drawing/2014/main" id="{B5AB37A4-FFDF-FFA6-0D5E-1EBE3E291488}"/>
              </a:ext>
            </a:extLst>
          </p:cNvPr>
          <p:cNvSpPr>
            <a:spLocks noGrp="1"/>
          </p:cNvSpPr>
          <p:nvPr>
            <p:ph type="title" idx="4294967295"/>
          </p:nvPr>
        </p:nvSpPr>
        <p:spPr>
          <a:xfrm>
            <a:off x="457200" y="274638"/>
            <a:ext cx="17297400" cy="1143000"/>
          </a:xfrm>
        </p:spPr>
        <p:txBody>
          <a:bodyPr>
            <a:normAutofit fontScale="90000"/>
          </a:bodyPr>
          <a:lstStyle/>
          <a:p>
            <a:pPr rtl="0" eaLnBrk="1" latinLnBrk="0" hangingPunct="1"/>
            <a:r>
              <a:rPr lang="en-US" sz="7000" kern="1200" dirty="0">
                <a:solidFill>
                  <a:srgbClr val="000000"/>
                </a:solidFill>
                <a:effectLst/>
                <a:latin typeface="League Spartan" pitchFamily="2" charset="77"/>
                <a:ea typeface="+mn-ea"/>
                <a:cs typeface="+mn-cs"/>
              </a:rPr>
              <a:t>Community Collaboration</a:t>
            </a:r>
            <a:endParaRPr lang="en-US"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009E9037-A60F-6EB2-86AC-AC6E9EEC049F}"/>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BAD06A33-405D-328F-769C-C06E2C7DE08D}"/>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09CC4569-50F5-0A7D-28F1-F6800ED6860E}"/>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05529658-C848-B23D-D83A-9548DFA53B52}"/>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1071B6E0-4729-C3E4-32B0-A41EB8D88F5D}"/>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5BD05C1B-8BB6-D6EA-AC5E-602051E9AD22}"/>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9B6417EB-9CBC-D948-F508-C68F5B19FDED}"/>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1285875" y="1526773"/>
            <a:ext cx="16230600" cy="4553554"/>
          </a:xfrm>
          <a:prstGeom prst="rect">
            <a:avLst/>
          </a:prstGeom>
        </p:spPr>
        <p:txBody>
          <a:bodyPr lIns="0" tIns="0" rIns="0" bIns="0" rtlCol="0" anchor="t">
            <a:spAutoFit/>
          </a:bodyPr>
          <a:lstStyle/>
          <a:p>
            <a:pPr algn="l">
              <a:lnSpc>
                <a:spcPts val="6719"/>
              </a:lnSpc>
              <a:spcAft>
                <a:spcPts val="1200"/>
              </a:spcAft>
            </a:pPr>
            <a:r>
              <a:rPr lang="en-US" sz="4800" dirty="0">
                <a:solidFill>
                  <a:srgbClr val="000000"/>
                </a:solidFill>
                <a:latin typeface="Georgia Pro"/>
              </a:rPr>
              <a:t>Thinking about your answers, what do you think the future of Vietnamese American music will look like? </a:t>
            </a:r>
          </a:p>
          <a:p>
            <a:pPr algn="l">
              <a:lnSpc>
                <a:spcPts val="6719"/>
              </a:lnSpc>
              <a:spcAft>
                <a:spcPts val="1200"/>
              </a:spcAft>
            </a:pPr>
            <a:r>
              <a:rPr lang="en-US" sz="4800" dirty="0">
                <a:solidFill>
                  <a:srgbClr val="000000"/>
                </a:solidFill>
                <a:latin typeface="Georgia Pro"/>
              </a:rPr>
              <a:t>Will it be more like Paris by Night or like ASIA? </a:t>
            </a:r>
          </a:p>
          <a:p>
            <a:pPr algn="l">
              <a:lnSpc>
                <a:spcPts val="6719"/>
              </a:lnSpc>
              <a:spcAft>
                <a:spcPts val="1200"/>
              </a:spcAft>
            </a:pPr>
            <a:r>
              <a:rPr lang="en-US" sz="4800" dirty="0">
                <a:solidFill>
                  <a:srgbClr val="000000"/>
                </a:solidFill>
                <a:latin typeface="Georgia Pro"/>
              </a:rPr>
              <a:t>Is this future a good or bad thing for the refugee community and why?</a:t>
            </a:r>
          </a:p>
        </p:txBody>
      </p:sp>
      <p:sp>
        <p:nvSpPr>
          <p:cNvPr id="18" name="Title 17">
            <a:extLst>
              <a:ext uri="{FF2B5EF4-FFF2-40B4-BE49-F238E27FC236}">
                <a16:creationId xmlns:a16="http://schemas.microsoft.com/office/drawing/2014/main" id="{81635D69-9D1E-532A-C92D-07F3CB264C76}"/>
              </a:ext>
            </a:extLst>
          </p:cNvPr>
          <p:cNvSpPr>
            <a:spLocks noGrp="1"/>
          </p:cNvSpPr>
          <p:nvPr>
            <p:ph type="title" idx="4294967295"/>
          </p:nvPr>
        </p:nvSpPr>
        <p:spPr>
          <a:xfrm>
            <a:off x="457199" y="274638"/>
            <a:ext cx="17059275" cy="1143000"/>
          </a:xfrm>
        </p:spPr>
        <p:txBody>
          <a:bodyPr>
            <a:normAutofit fontScale="90000"/>
          </a:bodyPr>
          <a:lstStyle/>
          <a:p>
            <a:pPr rtl="0" eaLnBrk="1" latinLnBrk="0" hangingPunct="1"/>
            <a:r>
              <a:rPr lang="en-US" sz="7000" kern="1200" dirty="0">
                <a:solidFill>
                  <a:srgbClr val="000000"/>
                </a:solidFill>
                <a:effectLst/>
                <a:latin typeface="League Spartan" pitchFamily="2" charset="77"/>
                <a:ea typeface="+mn-ea"/>
                <a:cs typeface="+mn-cs"/>
              </a:rPr>
              <a:t>Reflection</a:t>
            </a:r>
            <a:endParaRPr lang="en-US"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4" name="Freeform 4"/>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4">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5" name="Freeform 5"/>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4">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6" name="Freeform 6"/>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4">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7" name="Freeform 7"/>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4">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8" name="Freeform 8"/>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4">
                <a:extLst>
                  <a:ext uri="{96DAC541-7B7A-43D3-8B79-37D633B846F1}">
                    <asvg:svgBlip xmlns:asvg="http://schemas.microsoft.com/office/drawing/2016/SVG/main" r:embed="rId5"/>
                  </a:ext>
                </a:extLst>
              </a:blip>
              <a:stretch>
                <a:fillRect t="-24833"/>
              </a:stretch>
            </a:blipFill>
          </p:spPr>
          <p:txBody>
            <a:bodyPr/>
            <a:lstStyle/>
            <a:p>
              <a:endParaRPr lang="en-US"/>
            </a:p>
          </p:txBody>
        </p:sp>
        <p:sp>
          <p:nvSpPr>
            <p:cNvPr id="9" name="Freeform 9"/>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4">
                <a:extLst>
                  <a:ext uri="{96DAC541-7B7A-43D3-8B79-37D633B846F1}">
                    <asvg:svgBlip xmlns:asvg="http://schemas.microsoft.com/office/drawing/2016/SVG/main" r:embed="rId5"/>
                  </a:ext>
                </a:extLst>
              </a:blip>
              <a:stretch>
                <a:fillRect t="-24833"/>
              </a:stretch>
            </a:blipFill>
          </p:spPr>
          <p:txBody>
            <a:bodyPr/>
            <a:lstStyle/>
            <a:p>
              <a:endParaRPr lang="en-US"/>
            </a:p>
          </p:txBody>
        </p:sp>
      </p:grpSp>
      <p:sp>
        <p:nvSpPr>
          <p:cNvPr id="2" name="TextBox 2"/>
          <p:cNvSpPr txBox="1"/>
          <p:nvPr/>
        </p:nvSpPr>
        <p:spPr>
          <a:xfrm>
            <a:off x="95250" y="2171700"/>
            <a:ext cx="5527458" cy="3175635"/>
          </a:xfrm>
          <a:prstGeom prst="rect">
            <a:avLst/>
          </a:prstGeom>
        </p:spPr>
        <p:txBody>
          <a:bodyPr lIns="0" tIns="0" rIns="0" bIns="0" rtlCol="0" anchor="t">
            <a:spAutoFit/>
          </a:bodyPr>
          <a:lstStyle/>
          <a:p>
            <a:pPr algn="ctr">
              <a:lnSpc>
                <a:spcPts val="5040"/>
              </a:lnSpc>
            </a:pPr>
            <a:r>
              <a:rPr lang="en-US" sz="3600" dirty="0">
                <a:solidFill>
                  <a:srgbClr val="000000"/>
                </a:solidFill>
                <a:latin typeface="Georgia Pro"/>
              </a:rPr>
              <a:t>Write down as many adjectives as possible that  describe Vietnamese American music based on this video.</a:t>
            </a:r>
          </a:p>
        </p:txBody>
      </p:sp>
      <p:sp>
        <p:nvSpPr>
          <p:cNvPr id="12" name="Title 11">
            <a:extLst>
              <a:ext uri="{FF2B5EF4-FFF2-40B4-BE49-F238E27FC236}">
                <a16:creationId xmlns:a16="http://schemas.microsoft.com/office/drawing/2014/main" id="{90D57A4E-9F86-A78F-EF53-0187B8BCEDAE}"/>
              </a:ext>
            </a:extLst>
          </p:cNvPr>
          <p:cNvSpPr>
            <a:spLocks noGrp="1"/>
          </p:cNvSpPr>
          <p:nvPr>
            <p:ph type="title" idx="4294967295"/>
          </p:nvPr>
        </p:nvSpPr>
        <p:spPr>
          <a:xfrm>
            <a:off x="457200" y="274638"/>
            <a:ext cx="17297400" cy="1143000"/>
          </a:xfrm>
        </p:spPr>
        <p:txBody>
          <a:bodyPr>
            <a:normAutofit/>
          </a:bodyPr>
          <a:lstStyle/>
          <a:p>
            <a:pPr rtl="0" eaLnBrk="1" latinLnBrk="0" hangingPunct="1"/>
            <a:r>
              <a:rPr lang="en-US" sz="6500" kern="1200" dirty="0">
                <a:solidFill>
                  <a:srgbClr val="000000"/>
                </a:solidFill>
                <a:effectLst/>
                <a:latin typeface="League Spartan" pitchFamily="2" charset="77"/>
                <a:ea typeface="+mn-ea"/>
                <a:cs typeface="+mn-cs"/>
              </a:rPr>
              <a:t>Tung Bay and </a:t>
            </a:r>
            <a:r>
              <a:rPr lang="en-US" sz="6500" kern="1200" dirty="0" err="1">
                <a:solidFill>
                  <a:srgbClr val="000000"/>
                </a:solidFill>
                <a:effectLst/>
                <a:latin typeface="League Spartan" pitchFamily="2" charset="77"/>
                <a:ea typeface="+mn-ea"/>
                <a:cs typeface="+mn-cs"/>
              </a:rPr>
              <a:t>Cò</a:t>
            </a:r>
            <a:r>
              <a:rPr lang="en-US" sz="6500" kern="1200" dirty="0">
                <a:solidFill>
                  <a:srgbClr val="000000"/>
                </a:solidFill>
                <a:effectLst/>
                <a:latin typeface="League Spartan" pitchFamily="2" charset="77"/>
                <a:ea typeface="+mn-ea"/>
                <a:cs typeface="+mn-cs"/>
              </a:rPr>
              <a:t> </a:t>
            </a:r>
            <a:r>
              <a:rPr lang="en-US" sz="6500" kern="1200" dirty="0" err="1">
                <a:solidFill>
                  <a:srgbClr val="000000"/>
                </a:solidFill>
                <a:effectLst/>
                <a:latin typeface="League Spartan" pitchFamily="2" charset="77"/>
                <a:ea typeface="+mn-ea"/>
                <a:cs typeface="+mn-cs"/>
              </a:rPr>
              <a:t>Lả</a:t>
            </a:r>
            <a:r>
              <a:rPr lang="en-US" sz="6500" kern="1200" dirty="0">
                <a:solidFill>
                  <a:srgbClr val="000000"/>
                </a:solidFill>
                <a:effectLst/>
                <a:latin typeface="League Spartan" pitchFamily="2" charset="77"/>
                <a:ea typeface="+mn-ea"/>
                <a:cs typeface="+mn-cs"/>
              </a:rPr>
              <a:t> by Paris by Night</a:t>
            </a:r>
            <a:endParaRPr lang="en-US" dirty="0">
              <a:effectLst/>
            </a:endParaRPr>
          </a:p>
        </p:txBody>
      </p:sp>
      <p:pic>
        <p:nvPicPr>
          <p:cNvPr id="10" name="Online Media 9" title="&quot;Fly Away&quot; and &quot;Wandering Stork&quot; (LK Tung Bay và Cò Lả)">
            <a:hlinkClick r:id="" action="ppaction://media"/>
            <a:extLst>
              <a:ext uri="{FF2B5EF4-FFF2-40B4-BE49-F238E27FC236}">
                <a16:creationId xmlns:a16="http://schemas.microsoft.com/office/drawing/2014/main" id="{66570568-36ED-7510-6546-3C6829BF73F7}"/>
              </a:ext>
            </a:extLst>
          </p:cNvPr>
          <p:cNvPicPr>
            <a:picLocks noRot="1" noChangeAspect="1"/>
          </p:cNvPicPr>
          <p:nvPr>
            <a:videoFile r:link="rId1"/>
          </p:nvPr>
        </p:nvPicPr>
        <p:blipFill>
          <a:blip r:embed="rId6"/>
          <a:stretch>
            <a:fillRect/>
          </a:stretch>
        </p:blipFill>
        <p:spPr>
          <a:xfrm>
            <a:off x="6717673" y="1595770"/>
            <a:ext cx="9550289" cy="53942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A3185B0B-EF71-0F0A-CBEC-E3CBAA4E4966}"/>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2C3CC012-C4E9-8A46-B1C1-333114EFA3AA}"/>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7220C68B-97B2-BA57-F6F2-A6C90DE35C7E}"/>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F338B1BF-1CB8-68C7-D348-E441ED65E293}"/>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8B9F4CFC-8B06-D20D-1ECB-66F27A65CE8D}"/>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C66F642D-2B4E-D4A4-CD9E-CCBDD24865E8}"/>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AFE68597-3236-C943-D521-BE8FAB32909E}"/>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1438543" y="1967865"/>
            <a:ext cx="15410913" cy="3175635"/>
          </a:xfrm>
          <a:prstGeom prst="rect">
            <a:avLst/>
          </a:prstGeom>
        </p:spPr>
        <p:txBody>
          <a:bodyPr lIns="0" tIns="0" rIns="0" bIns="0" rtlCol="0" anchor="t">
            <a:spAutoFit/>
          </a:bodyPr>
          <a:lstStyle/>
          <a:p>
            <a:pPr marL="777240" lvl="1" indent="-388620" algn="l">
              <a:lnSpc>
                <a:spcPts val="5040"/>
              </a:lnSpc>
              <a:buAutoNum type="arabicPeriod"/>
            </a:pPr>
            <a:r>
              <a:rPr lang="en-US" sz="3600" dirty="0">
                <a:solidFill>
                  <a:srgbClr val="000000"/>
                </a:solidFill>
                <a:latin typeface="Georgia Pro"/>
              </a:rPr>
              <a:t>How did the Vietnamese refugee community inherit and evolve music in South Vietnam before 1975 into its own musical culture?</a:t>
            </a:r>
          </a:p>
          <a:p>
            <a:pPr marL="777240" lvl="1" indent="-388620" algn="l">
              <a:lnSpc>
                <a:spcPts val="5040"/>
              </a:lnSpc>
              <a:buAutoNum type="arabicPeriod"/>
            </a:pPr>
            <a:r>
              <a:rPr lang="en-US" sz="3600" dirty="0">
                <a:solidFill>
                  <a:srgbClr val="000000"/>
                </a:solidFill>
                <a:latin typeface="Georgia Pro"/>
              </a:rPr>
              <a:t>How did the themes and styles of music by Vietnamese Americans evolve in the second generation? Did they retain any aspects of their parents’ generation?</a:t>
            </a:r>
          </a:p>
        </p:txBody>
      </p:sp>
      <p:sp>
        <p:nvSpPr>
          <p:cNvPr id="18" name="Title 17">
            <a:extLst>
              <a:ext uri="{FF2B5EF4-FFF2-40B4-BE49-F238E27FC236}">
                <a16:creationId xmlns:a16="http://schemas.microsoft.com/office/drawing/2014/main" id="{22AB1CD3-773E-707B-A86E-B9C6C7BF7CBD}"/>
              </a:ext>
            </a:extLst>
          </p:cNvPr>
          <p:cNvSpPr>
            <a:spLocks noGrp="1"/>
          </p:cNvSpPr>
          <p:nvPr>
            <p:ph type="title" idx="4294967295"/>
          </p:nvPr>
        </p:nvSpPr>
        <p:spPr>
          <a:xfrm>
            <a:off x="457200" y="274638"/>
            <a:ext cx="16992600" cy="1143000"/>
          </a:xfrm>
        </p:spPr>
        <p:txBody>
          <a:bodyPr>
            <a:normAutofit fontScale="90000"/>
          </a:bodyPr>
          <a:lstStyle/>
          <a:p>
            <a:pPr rtl="0" eaLnBrk="1" latinLnBrk="0" hangingPunct="1"/>
            <a:r>
              <a:rPr lang="en-US" sz="7000" kern="1200" dirty="0">
                <a:solidFill>
                  <a:srgbClr val="000000"/>
                </a:solidFill>
                <a:effectLst/>
                <a:latin typeface="League Spartan" pitchFamily="2" charset="77"/>
                <a:ea typeface="+mn-ea"/>
                <a:cs typeface="+mn-cs"/>
              </a:rPr>
              <a:t>Overview of Vietnamese Music</a:t>
            </a:r>
            <a:endParaRPr lang="en-US"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610CF544-E98F-A0D2-1B99-6E2B84A72401}"/>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7C9B342F-1197-D6FB-6A30-1F81687300C0}"/>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544865EC-485A-D1D6-F794-D65B72431899}"/>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A3F656BF-8280-90EC-2A1E-EA6C00808785}"/>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AC1224B6-8646-912F-3328-0AED12935BD8}"/>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E8C40F4E-17C8-587F-A262-024B62C83596}"/>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688774A5-4195-6053-E3FA-B86333663C56}"/>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877826" y="1790700"/>
            <a:ext cx="16267174" cy="4461510"/>
          </a:xfrm>
          <a:prstGeom prst="rect">
            <a:avLst/>
          </a:prstGeom>
        </p:spPr>
        <p:txBody>
          <a:bodyPr wrap="square" lIns="0" tIns="0" rIns="0" bIns="0" rtlCol="0" anchor="t">
            <a:spAutoFit/>
          </a:bodyPr>
          <a:lstStyle/>
          <a:p>
            <a:pPr marL="777238" lvl="1" indent="-388619" algn="l">
              <a:lnSpc>
                <a:spcPts val="5039"/>
              </a:lnSpc>
              <a:buAutoNum type="arabicPeriod"/>
            </a:pPr>
            <a:r>
              <a:rPr lang="en-US" sz="3599" dirty="0">
                <a:solidFill>
                  <a:srgbClr val="000000"/>
                </a:solidFill>
                <a:latin typeface="Georgia Pro"/>
              </a:rPr>
              <a:t>How did "Paris by Night" serve as a cultural touchstone for the Vietnamese diaspora, capturing the essence of nostalgia, hope, and loss, and how did its evolution reflect the changing sentiments and needs of the displaced Vietnamese community over the years?</a:t>
            </a:r>
          </a:p>
          <a:p>
            <a:pPr marL="777238" lvl="1" indent="-388619" algn="l">
              <a:lnSpc>
                <a:spcPts val="5039"/>
              </a:lnSpc>
              <a:buAutoNum type="arabicPeriod"/>
            </a:pPr>
            <a:r>
              <a:rPr lang="en-US" sz="3599" dirty="0">
                <a:solidFill>
                  <a:srgbClr val="000000"/>
                </a:solidFill>
                <a:latin typeface="Georgia Pro"/>
              </a:rPr>
              <a:t>Describe the journey challenges did </a:t>
            </a:r>
            <a:r>
              <a:rPr lang="en-US" sz="3599" dirty="0" err="1">
                <a:solidFill>
                  <a:srgbClr val="000000"/>
                </a:solidFill>
                <a:latin typeface="Georgia Pro"/>
              </a:rPr>
              <a:t>Tô</a:t>
            </a:r>
            <a:r>
              <a:rPr lang="en-US" sz="3599" dirty="0">
                <a:solidFill>
                  <a:srgbClr val="000000"/>
                </a:solidFill>
                <a:latin typeface="Georgia Pro"/>
              </a:rPr>
              <a:t> Văn Lai face in both establishing and maintaining "Paris by Night" as an emblematic hallmark of Vietnamese culture abroad?</a:t>
            </a:r>
          </a:p>
        </p:txBody>
      </p:sp>
      <p:sp>
        <p:nvSpPr>
          <p:cNvPr id="18" name="Title 17">
            <a:extLst>
              <a:ext uri="{FF2B5EF4-FFF2-40B4-BE49-F238E27FC236}">
                <a16:creationId xmlns:a16="http://schemas.microsoft.com/office/drawing/2014/main" id="{06A53E52-3D7F-8BF2-7950-415A812A90D3}"/>
              </a:ext>
            </a:extLst>
          </p:cNvPr>
          <p:cNvSpPr>
            <a:spLocks noGrp="1"/>
          </p:cNvSpPr>
          <p:nvPr>
            <p:ph type="title" idx="4294967295"/>
          </p:nvPr>
        </p:nvSpPr>
        <p:spPr>
          <a:xfrm>
            <a:off x="457200" y="274638"/>
            <a:ext cx="17221200" cy="1143000"/>
          </a:xfrm>
        </p:spPr>
        <p:txBody>
          <a:bodyPr>
            <a:normAutofit fontScale="90000"/>
          </a:bodyPr>
          <a:lstStyle/>
          <a:p>
            <a:pPr rtl="0" eaLnBrk="1" latinLnBrk="0" hangingPunct="1"/>
            <a:r>
              <a:rPr lang="en-US" sz="7000" kern="1200" dirty="0" err="1">
                <a:solidFill>
                  <a:srgbClr val="000000"/>
                </a:solidFill>
                <a:effectLst/>
                <a:latin typeface="League Spartan" pitchFamily="2" charset="77"/>
                <a:ea typeface="+mn-ea"/>
                <a:cs typeface="+mn-cs"/>
              </a:rPr>
              <a:t>Saigoneer</a:t>
            </a:r>
            <a:endParaRPr lang="en-US" dirty="0">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72340E03-4961-8F81-FAD4-2A306502B334}"/>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F3A8A492-EF53-E376-2F6A-4DC342E6FAFC}"/>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2B4A9C85-A67A-4283-FCD5-6529556E9F13}"/>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625B246A-B983-1A76-FD08-3968A2800A62}"/>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C1B233D0-7E72-4E53-49AC-073DEAF5D8C4}"/>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7696C57C-F91C-B8D0-504C-ECC6CE2545B7}"/>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E848AF78-949E-2970-1F74-F158DD6A7247}"/>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910175" y="1731992"/>
            <a:ext cx="16467649" cy="3823335"/>
          </a:xfrm>
          <a:prstGeom prst="rect">
            <a:avLst/>
          </a:prstGeom>
        </p:spPr>
        <p:txBody>
          <a:bodyPr lIns="0" tIns="0" rIns="0" bIns="0" rtlCol="0" anchor="t">
            <a:spAutoFit/>
          </a:bodyPr>
          <a:lstStyle/>
          <a:p>
            <a:pPr marL="777237" lvl="1" indent="-388618" algn="l">
              <a:lnSpc>
                <a:spcPts val="5039"/>
              </a:lnSpc>
              <a:buAutoNum type="arabicPeriod"/>
            </a:pPr>
            <a:r>
              <a:rPr lang="en-US" sz="3599" dirty="0">
                <a:solidFill>
                  <a:srgbClr val="000000"/>
                </a:solidFill>
                <a:latin typeface="Georgia Pro"/>
              </a:rPr>
              <a:t>How has Vietnamese music served as a bridge connecting Vietnamese refugees and immigrants to their homeland and memories, and how has this connection influenced the evolution of Vietnamese American music?</a:t>
            </a:r>
          </a:p>
          <a:p>
            <a:pPr marL="777237" lvl="1" indent="-388618" algn="l">
              <a:lnSpc>
                <a:spcPts val="5039"/>
              </a:lnSpc>
              <a:buAutoNum type="arabicPeriod"/>
            </a:pPr>
            <a:r>
              <a:rPr lang="en-US" sz="3599" dirty="0">
                <a:solidFill>
                  <a:srgbClr val="000000"/>
                </a:solidFill>
                <a:latin typeface="Georgia Pro"/>
              </a:rPr>
              <a:t>In what ways have political, cultural, and commercial pressures shaped Vietnamese American musical themes, particularly in terms of nostalgia and innovation?</a:t>
            </a:r>
          </a:p>
        </p:txBody>
      </p:sp>
      <p:sp>
        <p:nvSpPr>
          <p:cNvPr id="18" name="Title 17">
            <a:extLst>
              <a:ext uri="{FF2B5EF4-FFF2-40B4-BE49-F238E27FC236}">
                <a16:creationId xmlns:a16="http://schemas.microsoft.com/office/drawing/2014/main" id="{33EC0A34-A868-C3AA-2E8A-E168F1E10257}"/>
              </a:ext>
            </a:extLst>
          </p:cNvPr>
          <p:cNvSpPr>
            <a:spLocks noGrp="1"/>
          </p:cNvSpPr>
          <p:nvPr>
            <p:ph type="title" idx="4294967295"/>
          </p:nvPr>
        </p:nvSpPr>
        <p:spPr>
          <a:xfrm>
            <a:off x="457200" y="274638"/>
            <a:ext cx="17373600" cy="1143000"/>
          </a:xfrm>
        </p:spPr>
        <p:txBody>
          <a:bodyPr>
            <a:normAutofit fontScale="90000"/>
          </a:bodyPr>
          <a:lstStyle/>
          <a:p>
            <a:pPr rtl="0" eaLnBrk="1" latinLnBrk="0" hangingPunct="1"/>
            <a:r>
              <a:rPr lang="en-US" sz="7000" kern="1200" dirty="0">
                <a:solidFill>
                  <a:srgbClr val="000000"/>
                </a:solidFill>
                <a:effectLst/>
                <a:latin typeface="League Spartan" pitchFamily="2" charset="77"/>
                <a:ea typeface="+mn-ea"/>
                <a:cs typeface="+mn-cs"/>
              </a:rPr>
              <a:t>History of Vietnamese Refugee Music</a:t>
            </a:r>
            <a:endParaRPr lang="en-US" dirty="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78A95AE7-1F6F-4FED-7A82-BD6B3BAB1710}"/>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DB224732-369B-9929-9B82-9C0C222183D2}"/>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2EC993B2-D40F-D61A-9F0D-F5D321D243AF}"/>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302AD6C2-ECF1-C19A-B0B0-67E4AA64881B}"/>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F3A29908-B137-D715-E408-310A9B13B336}"/>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6D5B2CF9-36EC-A4CB-9974-F5FC99FE8E45}"/>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755C07E7-8B1B-E412-F1AE-CE55A4380296}"/>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228907" y="1826826"/>
            <a:ext cx="17830186" cy="5400040"/>
          </a:xfrm>
          <a:prstGeom prst="rect">
            <a:avLst/>
          </a:prstGeom>
        </p:spPr>
        <p:txBody>
          <a:bodyPr lIns="0" tIns="0" rIns="0" bIns="0" rtlCol="0" anchor="t">
            <a:spAutoFit/>
          </a:bodyPr>
          <a:lstStyle/>
          <a:p>
            <a:pPr algn="ctr">
              <a:lnSpc>
                <a:spcPts val="4759"/>
              </a:lnSpc>
            </a:pPr>
            <a:r>
              <a:rPr lang="en-US" sz="3399" dirty="0" err="1">
                <a:solidFill>
                  <a:srgbClr val="000000"/>
                </a:solidFill>
                <a:latin typeface="Georgia Pro Bold"/>
              </a:rPr>
              <a:t>Thúy</a:t>
            </a:r>
            <a:r>
              <a:rPr lang="en-US" sz="3399" dirty="0">
                <a:solidFill>
                  <a:srgbClr val="000000"/>
                </a:solidFill>
                <a:latin typeface="Georgia Pro Bold"/>
              </a:rPr>
              <a:t> Nga Productions (Paris by Night) and Asia Entertainment </a:t>
            </a:r>
          </a:p>
          <a:p>
            <a:pPr algn="ctr">
              <a:lnSpc>
                <a:spcPts val="4759"/>
              </a:lnSpc>
            </a:pPr>
            <a:endParaRPr lang="en-US" sz="3399" dirty="0">
              <a:solidFill>
                <a:srgbClr val="000000"/>
              </a:solidFill>
              <a:latin typeface="Georgia Pro Bold"/>
            </a:endParaRPr>
          </a:p>
          <a:p>
            <a:pPr marL="734058" lvl="1" indent="-367029" algn="l">
              <a:lnSpc>
                <a:spcPts val="4759"/>
              </a:lnSpc>
              <a:buFont typeface="Arial"/>
              <a:buChar char="•"/>
            </a:pPr>
            <a:r>
              <a:rPr lang="en-US" sz="3399" dirty="0">
                <a:solidFill>
                  <a:srgbClr val="000000"/>
                </a:solidFill>
                <a:latin typeface="Georgia Pro"/>
              </a:rPr>
              <a:t>Anh </a:t>
            </a:r>
            <a:r>
              <a:rPr lang="en-US" sz="3399" dirty="0" err="1">
                <a:solidFill>
                  <a:srgbClr val="000000"/>
                </a:solidFill>
                <a:latin typeface="Georgia Pro"/>
              </a:rPr>
              <a:t>Bằng</a:t>
            </a:r>
            <a:r>
              <a:rPr lang="en-US" sz="3399" dirty="0">
                <a:solidFill>
                  <a:srgbClr val="000000"/>
                </a:solidFill>
                <a:latin typeface="Georgia Pro"/>
              </a:rPr>
              <a:t> (founder of Asia): soldier, </a:t>
            </a:r>
            <a:r>
              <a:rPr lang="en-US" sz="3399" dirty="0" err="1">
                <a:solidFill>
                  <a:srgbClr val="000000"/>
                </a:solidFill>
                <a:latin typeface="Georgia Pro"/>
              </a:rPr>
              <a:t>playright</a:t>
            </a:r>
            <a:r>
              <a:rPr lang="en-US" sz="3399" dirty="0">
                <a:solidFill>
                  <a:srgbClr val="000000"/>
                </a:solidFill>
                <a:latin typeface="Georgia Pro"/>
              </a:rPr>
              <a:t>, band member of group Lê Minh </a:t>
            </a:r>
            <a:r>
              <a:rPr lang="en-US" sz="3399" dirty="0" err="1">
                <a:solidFill>
                  <a:srgbClr val="000000"/>
                </a:solidFill>
                <a:latin typeface="Georgia Pro"/>
              </a:rPr>
              <a:t>Bằng</a:t>
            </a:r>
            <a:r>
              <a:rPr lang="en-US" sz="3399" dirty="0">
                <a:solidFill>
                  <a:srgbClr val="000000"/>
                </a:solidFill>
                <a:latin typeface="Georgia Pro"/>
              </a:rPr>
              <a:t> in South Vietnam. Fled in 1975 and founded </a:t>
            </a:r>
            <a:r>
              <a:rPr lang="en-US" sz="3399" dirty="0" err="1">
                <a:solidFill>
                  <a:srgbClr val="000000"/>
                </a:solidFill>
                <a:latin typeface="Georgia Pro"/>
              </a:rPr>
              <a:t>Dạ</a:t>
            </a:r>
            <a:r>
              <a:rPr lang="en-US" sz="3399" dirty="0">
                <a:solidFill>
                  <a:srgbClr val="000000"/>
                </a:solidFill>
                <a:latin typeface="Georgia Pro"/>
              </a:rPr>
              <a:t> Lan Entertainment in Westminster, CA, 1981.</a:t>
            </a:r>
          </a:p>
          <a:p>
            <a:pPr marL="734058" lvl="1" indent="-367029" algn="l">
              <a:lnSpc>
                <a:spcPts val="4759"/>
              </a:lnSpc>
              <a:buFont typeface="Arial"/>
              <a:buChar char="•"/>
            </a:pPr>
            <a:r>
              <a:rPr lang="en-US" sz="3399" dirty="0">
                <a:solidFill>
                  <a:srgbClr val="000000"/>
                </a:solidFill>
                <a:latin typeface="Georgia Pro"/>
              </a:rPr>
              <a:t> </a:t>
            </a:r>
            <a:r>
              <a:rPr lang="en-US" sz="3399" dirty="0" err="1">
                <a:solidFill>
                  <a:srgbClr val="000000"/>
                </a:solidFill>
                <a:latin typeface="Georgia Pro"/>
              </a:rPr>
              <a:t>Tô</a:t>
            </a:r>
            <a:r>
              <a:rPr lang="en-US" sz="3399" dirty="0">
                <a:solidFill>
                  <a:srgbClr val="000000"/>
                </a:solidFill>
                <a:latin typeface="Georgia Pro"/>
              </a:rPr>
              <a:t> Văn Lai (founder of </a:t>
            </a:r>
            <a:r>
              <a:rPr lang="en-US" sz="3399" dirty="0" err="1">
                <a:solidFill>
                  <a:srgbClr val="000000"/>
                </a:solidFill>
                <a:latin typeface="Georgia Pro"/>
              </a:rPr>
              <a:t>Thúy</a:t>
            </a:r>
            <a:r>
              <a:rPr lang="en-US" sz="3399" dirty="0">
                <a:solidFill>
                  <a:srgbClr val="000000"/>
                </a:solidFill>
                <a:latin typeface="Georgia Pro"/>
              </a:rPr>
              <a:t> Nga): teacher and music producer of </a:t>
            </a:r>
            <a:r>
              <a:rPr lang="en-US" sz="3399" dirty="0" err="1">
                <a:solidFill>
                  <a:srgbClr val="000000"/>
                </a:solidFill>
                <a:latin typeface="Georgia Pro"/>
              </a:rPr>
              <a:t>Thúy</a:t>
            </a:r>
            <a:r>
              <a:rPr lang="en-US" sz="3399" dirty="0">
                <a:solidFill>
                  <a:srgbClr val="000000"/>
                </a:solidFill>
                <a:latin typeface="Georgia Pro"/>
              </a:rPr>
              <a:t> Nga productions that existed in South Vietnam previously fled in 1976 to France, unsuccessfully tried to rebuild </a:t>
            </a:r>
            <a:r>
              <a:rPr lang="en-US" sz="3399" dirty="0" err="1">
                <a:solidFill>
                  <a:srgbClr val="000000"/>
                </a:solidFill>
                <a:latin typeface="Georgia Pro"/>
              </a:rPr>
              <a:t>Thúy</a:t>
            </a:r>
            <a:r>
              <a:rPr lang="en-US" sz="3399" dirty="0">
                <a:solidFill>
                  <a:srgbClr val="000000"/>
                </a:solidFill>
                <a:latin typeface="Georgia Pro"/>
              </a:rPr>
              <a:t> Nga in France and decided to move to Southern CA in 1983 after meeting Anh </a:t>
            </a:r>
            <a:r>
              <a:rPr lang="en-US" sz="3399" dirty="0" err="1">
                <a:solidFill>
                  <a:srgbClr val="000000"/>
                </a:solidFill>
                <a:latin typeface="Georgia Pro"/>
              </a:rPr>
              <a:t>Bằng</a:t>
            </a:r>
            <a:r>
              <a:rPr lang="en-US" sz="3399" dirty="0">
                <a:solidFill>
                  <a:srgbClr val="000000"/>
                </a:solidFill>
                <a:latin typeface="Georgia Pro"/>
              </a:rPr>
              <a:t> and seeing the large Vietnamese American community.</a:t>
            </a:r>
          </a:p>
        </p:txBody>
      </p:sp>
      <p:sp>
        <p:nvSpPr>
          <p:cNvPr id="18" name="Title 17">
            <a:extLst>
              <a:ext uri="{FF2B5EF4-FFF2-40B4-BE49-F238E27FC236}">
                <a16:creationId xmlns:a16="http://schemas.microsoft.com/office/drawing/2014/main" id="{43970141-9C91-201B-119B-8CD30EEAE5C7}"/>
              </a:ext>
            </a:extLst>
          </p:cNvPr>
          <p:cNvSpPr>
            <a:spLocks noGrp="1"/>
          </p:cNvSpPr>
          <p:nvPr>
            <p:ph type="title" idx="4294967295"/>
          </p:nvPr>
        </p:nvSpPr>
        <p:spPr>
          <a:xfrm>
            <a:off x="457200" y="274638"/>
            <a:ext cx="17145000" cy="1143000"/>
          </a:xfrm>
        </p:spPr>
        <p:txBody>
          <a:bodyPr>
            <a:normAutofit fontScale="90000"/>
          </a:bodyPr>
          <a:lstStyle/>
          <a:p>
            <a:pPr rtl="0" eaLnBrk="1" latinLnBrk="0" hangingPunct="1"/>
            <a:r>
              <a:rPr lang="en-US" sz="5600" kern="1200" dirty="0">
                <a:solidFill>
                  <a:srgbClr val="000000"/>
                </a:solidFill>
                <a:effectLst/>
                <a:latin typeface="League Spartan" pitchFamily="2" charset="77"/>
                <a:ea typeface="+mn-ea"/>
                <a:cs typeface="+mn-cs"/>
              </a:rPr>
              <a:t>Beginning Stages of Vietnamese Refugee Music</a:t>
            </a:r>
            <a:endParaRPr lang="en-US"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A832D794-9437-A106-ADFB-4F3C1EB0AD3E}"/>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ACBE7AFB-9F84-74F8-7604-D0154FB2862A}"/>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ECE757D6-0FD7-183F-080B-F18B7E6D58BF}"/>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6396C72B-6D82-11D0-8642-0080B5852F82}"/>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089D8899-1334-4C05-9FBE-4C8822C2EFAF}"/>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32D2FB65-4951-B378-D404-3B606AA4F877}"/>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41DA5E5C-C3AA-89E4-3011-C6966F87EF9D}"/>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287184" y="1485900"/>
            <a:ext cx="17467416" cy="6313331"/>
          </a:xfrm>
          <a:prstGeom prst="rect">
            <a:avLst/>
          </a:prstGeom>
        </p:spPr>
        <p:txBody>
          <a:bodyPr wrap="square" lIns="0" tIns="0" rIns="0" bIns="0" rtlCol="0" anchor="t">
            <a:spAutoFit/>
          </a:bodyPr>
          <a:lstStyle/>
          <a:p>
            <a:pPr marL="690882" lvl="1" indent="-345441" algn="l">
              <a:lnSpc>
                <a:spcPts val="4480"/>
              </a:lnSpc>
              <a:buAutoNum type="arabicPeriod"/>
            </a:pPr>
            <a:r>
              <a:rPr lang="en-US" sz="3200" dirty="0">
                <a:solidFill>
                  <a:srgbClr val="000000"/>
                </a:solidFill>
                <a:latin typeface="Georgia Pro"/>
              </a:rPr>
              <a:t>What does a Vietnamese refugee identity mean after 1975? This was the overarching question for every artist instilled in a culture that emphasized culture as an agent of Vietnamese modernity and civilization.</a:t>
            </a:r>
          </a:p>
          <a:p>
            <a:pPr marL="1381764" lvl="2" indent="-460588" algn="l">
              <a:lnSpc>
                <a:spcPts val="4480"/>
              </a:lnSpc>
              <a:buAutoNum type="alphaLcPeriod"/>
            </a:pPr>
            <a:r>
              <a:rPr lang="en-US" sz="3200" dirty="0">
                <a:solidFill>
                  <a:srgbClr val="000000"/>
                </a:solidFill>
                <a:latin typeface="Georgia Pro"/>
              </a:rPr>
              <a:t>Paris by Night/Asia Entertainment: This ideal Vietnamese image is reflected on a stage that “grapple[s] with immigration, alienation, and displacement in a manner reflecting a newly forged bourgeois identity” (Lieu 2007, 206).</a:t>
            </a:r>
          </a:p>
          <a:p>
            <a:pPr marL="1381764" lvl="2" indent="-460588" algn="l">
              <a:lnSpc>
                <a:spcPts val="4480"/>
              </a:lnSpc>
              <a:buAutoNum type="alphaLcPeriod"/>
            </a:pPr>
            <a:r>
              <a:rPr lang="en-US" sz="3200" dirty="0">
                <a:solidFill>
                  <a:srgbClr val="000000"/>
                </a:solidFill>
                <a:latin typeface="Georgia Pro"/>
              </a:rPr>
              <a:t>Flashy, cosmopolitan, modern, glamourous, transnational, transcends politics, evolving culture. Vietnamese refugee identity as a proud inheritor of the “golden age” culture of South Vietnam and situating it within modern, American pop culture</a:t>
            </a:r>
          </a:p>
          <a:p>
            <a:pPr marL="1381764" lvl="2" indent="-460588" algn="l">
              <a:lnSpc>
                <a:spcPts val="4480"/>
              </a:lnSpc>
              <a:buAutoNum type="alphaLcPeriod"/>
            </a:pPr>
            <a:r>
              <a:rPr lang="en-US" sz="3200" dirty="0">
                <a:solidFill>
                  <a:srgbClr val="000000"/>
                </a:solidFill>
                <a:latin typeface="Georgia Pro"/>
              </a:rPr>
              <a:t>Anti-communism as modus operandi, uniquely pre-1975 Vietnamese, politics premised on refugee identity, maintaining culture</a:t>
            </a:r>
          </a:p>
        </p:txBody>
      </p:sp>
      <p:sp>
        <p:nvSpPr>
          <p:cNvPr id="18" name="Title 17">
            <a:extLst>
              <a:ext uri="{FF2B5EF4-FFF2-40B4-BE49-F238E27FC236}">
                <a16:creationId xmlns:a16="http://schemas.microsoft.com/office/drawing/2014/main" id="{CB615CA7-988C-993C-4DC9-74D7041C163E}"/>
              </a:ext>
            </a:extLst>
          </p:cNvPr>
          <p:cNvSpPr>
            <a:spLocks noGrp="1"/>
          </p:cNvSpPr>
          <p:nvPr>
            <p:ph type="title" idx="4294967295"/>
          </p:nvPr>
        </p:nvSpPr>
        <p:spPr>
          <a:xfrm>
            <a:off x="457200" y="274638"/>
            <a:ext cx="17297400" cy="1143000"/>
          </a:xfrm>
        </p:spPr>
        <p:txBody>
          <a:bodyPr>
            <a:normAutofit/>
          </a:bodyPr>
          <a:lstStyle/>
          <a:p>
            <a:pPr rtl="0" eaLnBrk="1" latinLnBrk="0" hangingPunct="1"/>
            <a:r>
              <a:rPr lang="en-US" sz="6500" kern="1200" dirty="0">
                <a:solidFill>
                  <a:srgbClr val="000000"/>
                </a:solidFill>
                <a:effectLst/>
                <a:latin typeface="League Spartan" pitchFamily="2" charset="77"/>
                <a:ea typeface="+mn-ea"/>
                <a:cs typeface="+mn-cs"/>
              </a:rPr>
              <a:t>Paris by Night vs. Asia Entertainment</a:t>
            </a:r>
            <a:endParaRPr lang="en-US"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D70B7E7-AAFA-11BF-9731-2EEDFE7E7E32}"/>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2" name="Freeform 4">
              <a:extLst>
                <a:ext uri="{FF2B5EF4-FFF2-40B4-BE49-F238E27FC236}">
                  <a16:creationId xmlns:a16="http://schemas.microsoft.com/office/drawing/2014/main" id="{E9EBBD49-C198-8A5F-501C-4D008CD2F118}"/>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3" name="Freeform 5">
              <a:extLst>
                <a:ext uri="{FF2B5EF4-FFF2-40B4-BE49-F238E27FC236}">
                  <a16:creationId xmlns:a16="http://schemas.microsoft.com/office/drawing/2014/main" id="{F20061A7-0E15-25CE-FC61-9F30182F90DD}"/>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4" name="Freeform 6">
              <a:extLst>
                <a:ext uri="{FF2B5EF4-FFF2-40B4-BE49-F238E27FC236}">
                  <a16:creationId xmlns:a16="http://schemas.microsoft.com/office/drawing/2014/main" id="{840E5CDD-2C29-CFAD-5D4E-9B742E5DC44C}"/>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5" name="Freeform 7">
              <a:extLst>
                <a:ext uri="{FF2B5EF4-FFF2-40B4-BE49-F238E27FC236}">
                  <a16:creationId xmlns:a16="http://schemas.microsoft.com/office/drawing/2014/main" id="{AF74B5F0-F545-7BF7-CE39-0A61BA0556B5}"/>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6" name="Freeform 8">
              <a:extLst>
                <a:ext uri="{FF2B5EF4-FFF2-40B4-BE49-F238E27FC236}">
                  <a16:creationId xmlns:a16="http://schemas.microsoft.com/office/drawing/2014/main" id="{F4008C85-4656-2B34-720C-636DD4B712BC}"/>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sp>
          <p:nvSpPr>
            <p:cNvPr id="17" name="Freeform 9">
              <a:extLst>
                <a:ext uri="{FF2B5EF4-FFF2-40B4-BE49-F238E27FC236}">
                  <a16:creationId xmlns:a16="http://schemas.microsoft.com/office/drawing/2014/main" id="{162226A6-0AAF-FD78-4479-9D2C7BC7D5DA}"/>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3">
                <a:extLst>
                  <a:ext uri="{96DAC541-7B7A-43D3-8B79-37D633B846F1}">
                    <asvg:svgBlip xmlns:asvg="http://schemas.microsoft.com/office/drawing/2016/SVG/main" r:embed="rId4"/>
                  </a:ext>
                </a:extLst>
              </a:blip>
              <a:stretch>
                <a:fillRect t="-24833"/>
              </a:stretch>
            </a:blipFill>
          </p:spPr>
          <p:txBody>
            <a:bodyPr/>
            <a:lstStyle/>
            <a:p>
              <a:endParaRPr lang="en-US"/>
            </a:p>
          </p:txBody>
        </p:sp>
      </p:grpSp>
      <p:sp>
        <p:nvSpPr>
          <p:cNvPr id="2" name="TextBox 2"/>
          <p:cNvSpPr txBox="1"/>
          <p:nvPr/>
        </p:nvSpPr>
        <p:spPr>
          <a:xfrm>
            <a:off x="351882" y="1257930"/>
            <a:ext cx="17163136" cy="6374130"/>
          </a:xfrm>
          <a:prstGeom prst="rect">
            <a:avLst/>
          </a:prstGeom>
        </p:spPr>
        <p:txBody>
          <a:bodyPr lIns="0" tIns="0" rIns="0" bIns="0" rtlCol="0" anchor="t">
            <a:spAutoFit/>
          </a:bodyPr>
          <a:lstStyle/>
          <a:p>
            <a:pPr marL="712470" lvl="1" indent="-356235" algn="l">
              <a:lnSpc>
                <a:spcPts val="4620"/>
              </a:lnSpc>
              <a:buAutoNum type="arabicPeriod"/>
            </a:pPr>
            <a:r>
              <a:rPr lang="en-US" sz="3300" dirty="0">
                <a:solidFill>
                  <a:srgbClr val="000000"/>
                </a:solidFill>
                <a:latin typeface="Georgia Pro"/>
              </a:rPr>
              <a:t>What are the two conceptions of Vietnamese identity that are presented by the two companies?</a:t>
            </a:r>
          </a:p>
          <a:p>
            <a:pPr marL="712470" lvl="1" indent="-356235" algn="l">
              <a:lnSpc>
                <a:spcPts val="4620"/>
              </a:lnSpc>
              <a:buAutoNum type="arabicPeriod"/>
            </a:pPr>
            <a:r>
              <a:rPr lang="en-US" sz="3300" dirty="0">
                <a:solidFill>
                  <a:srgbClr val="000000"/>
                </a:solidFill>
                <a:latin typeface="Georgia Pro"/>
              </a:rPr>
              <a:t>What do you think these two styles say about the way the refugee community attempts to grapple with the need to both preserve and evolve Vietnamese culture and identity abroad?</a:t>
            </a:r>
          </a:p>
          <a:p>
            <a:pPr marL="712470" lvl="1" indent="-356235" algn="l">
              <a:lnSpc>
                <a:spcPts val="4620"/>
              </a:lnSpc>
              <a:buAutoNum type="arabicPeriod"/>
            </a:pPr>
            <a:r>
              <a:rPr lang="en-US" sz="3300" dirty="0">
                <a:solidFill>
                  <a:srgbClr val="000000"/>
                </a:solidFill>
                <a:latin typeface="Georgia Pro"/>
              </a:rPr>
              <a:t>How do both companies contribute to the building of a unique Vietnamese refugee identity abroad? How does this factor in as the refugee community is cognizant that both styles of music are restricted or banned in Vietnam from 1975 to the 1990s?</a:t>
            </a:r>
          </a:p>
          <a:p>
            <a:pPr marL="712470" lvl="1" indent="-356235" algn="l">
              <a:lnSpc>
                <a:spcPts val="4620"/>
              </a:lnSpc>
              <a:buAutoNum type="arabicPeriod"/>
            </a:pPr>
            <a:r>
              <a:rPr lang="en-US" sz="3300" dirty="0">
                <a:solidFill>
                  <a:srgbClr val="000000"/>
                </a:solidFill>
                <a:latin typeface="Georgia Pro"/>
              </a:rPr>
              <a:t>What is the importance of these companies besides entertainment for the refugee community? How do you think the refugee community sees the growth of Vietnamese culture and music abroad?</a:t>
            </a:r>
          </a:p>
        </p:txBody>
      </p:sp>
      <p:sp>
        <p:nvSpPr>
          <p:cNvPr id="18" name="Title 17">
            <a:extLst>
              <a:ext uri="{FF2B5EF4-FFF2-40B4-BE49-F238E27FC236}">
                <a16:creationId xmlns:a16="http://schemas.microsoft.com/office/drawing/2014/main" id="{DD39D144-353D-DABD-1F34-640F0294E85B}"/>
              </a:ext>
            </a:extLst>
          </p:cNvPr>
          <p:cNvSpPr>
            <a:spLocks noGrp="1"/>
          </p:cNvSpPr>
          <p:nvPr>
            <p:ph type="title" idx="4294967295"/>
          </p:nvPr>
        </p:nvSpPr>
        <p:spPr>
          <a:xfrm>
            <a:off x="457200" y="274638"/>
            <a:ext cx="17478918" cy="1143000"/>
          </a:xfrm>
        </p:spPr>
        <p:txBody>
          <a:bodyPr>
            <a:normAutofit fontScale="90000"/>
          </a:bodyPr>
          <a:lstStyle/>
          <a:p>
            <a:pPr rtl="0" eaLnBrk="1" latinLnBrk="0" hangingPunct="1"/>
            <a:r>
              <a:rPr lang="en-US" sz="7000" kern="1200" dirty="0">
                <a:solidFill>
                  <a:srgbClr val="000000"/>
                </a:solidFill>
                <a:effectLst/>
                <a:latin typeface="League Spartan" pitchFamily="2" charset="77"/>
                <a:ea typeface="+mn-ea"/>
                <a:cs typeface="+mn-cs"/>
              </a:rPr>
              <a:t>Discussion Questions</a:t>
            </a:r>
            <a:endParaRPr lang="en-US"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a:extLst>
              <a:ext uri="{FF2B5EF4-FFF2-40B4-BE49-F238E27FC236}">
                <a16:creationId xmlns:a16="http://schemas.microsoft.com/office/drawing/2014/main" id="{CF37D855-D732-38AB-A4D4-0925D3C65115}"/>
              </a:ext>
              <a:ext uri="{C183D7F6-B498-43B3-948B-1728B52AA6E4}">
                <adec:decorative xmlns:adec="http://schemas.microsoft.com/office/drawing/2017/decorative" val="1"/>
              </a:ext>
            </a:extLst>
          </p:cNvPr>
          <p:cNvGrpSpPr/>
          <p:nvPr/>
        </p:nvGrpSpPr>
        <p:grpSpPr>
          <a:xfrm>
            <a:off x="0" y="7773534"/>
            <a:ext cx="18288000" cy="2513466"/>
            <a:chOff x="0" y="0"/>
            <a:chExt cx="25069800" cy="3351288"/>
          </a:xfrm>
        </p:grpSpPr>
        <p:sp>
          <p:nvSpPr>
            <p:cNvPr id="13" name="Freeform 4">
              <a:extLst>
                <a:ext uri="{FF2B5EF4-FFF2-40B4-BE49-F238E27FC236}">
                  <a16:creationId xmlns:a16="http://schemas.microsoft.com/office/drawing/2014/main" id="{8A433180-C4DC-DA7C-A045-13FF23163D46}"/>
                </a:ext>
              </a:extLst>
            </p:cNvPr>
            <p:cNvSpPr/>
            <p:nvPr/>
          </p:nvSpPr>
          <p:spPr>
            <a:xfrm>
              <a:off x="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5">
                <a:extLst>
                  <a:ext uri="{96DAC541-7B7A-43D3-8B79-37D633B846F1}">
                    <asvg:svgBlip xmlns:asvg="http://schemas.microsoft.com/office/drawing/2016/SVG/main" r:embed="rId6"/>
                  </a:ext>
                </a:extLst>
              </a:blip>
              <a:stretch>
                <a:fillRect t="-24833"/>
              </a:stretch>
            </a:blipFill>
          </p:spPr>
          <p:txBody>
            <a:bodyPr/>
            <a:lstStyle/>
            <a:p>
              <a:endParaRPr lang="en-US"/>
            </a:p>
          </p:txBody>
        </p:sp>
        <p:sp>
          <p:nvSpPr>
            <p:cNvPr id="14" name="Freeform 5">
              <a:extLst>
                <a:ext uri="{FF2B5EF4-FFF2-40B4-BE49-F238E27FC236}">
                  <a16:creationId xmlns:a16="http://schemas.microsoft.com/office/drawing/2014/main" id="{0FBC291E-3EB7-03AE-6D66-9BEF5163B17F}"/>
                </a:ext>
              </a:extLst>
            </p:cNvPr>
            <p:cNvSpPr/>
            <p:nvPr/>
          </p:nvSpPr>
          <p:spPr>
            <a:xfrm>
              <a:off x="41783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5">
                <a:extLst>
                  <a:ext uri="{96DAC541-7B7A-43D3-8B79-37D633B846F1}">
                    <asvg:svgBlip xmlns:asvg="http://schemas.microsoft.com/office/drawing/2016/SVG/main" r:embed="rId6"/>
                  </a:ext>
                </a:extLst>
              </a:blip>
              <a:stretch>
                <a:fillRect t="-24833"/>
              </a:stretch>
            </a:blipFill>
          </p:spPr>
          <p:txBody>
            <a:bodyPr/>
            <a:lstStyle/>
            <a:p>
              <a:endParaRPr lang="en-US"/>
            </a:p>
          </p:txBody>
        </p:sp>
        <p:sp>
          <p:nvSpPr>
            <p:cNvPr id="15" name="Freeform 6">
              <a:extLst>
                <a:ext uri="{FF2B5EF4-FFF2-40B4-BE49-F238E27FC236}">
                  <a16:creationId xmlns:a16="http://schemas.microsoft.com/office/drawing/2014/main" id="{04517816-9E01-97FC-D164-4081B331128A}"/>
                </a:ext>
              </a:extLst>
            </p:cNvPr>
            <p:cNvSpPr/>
            <p:nvPr/>
          </p:nvSpPr>
          <p:spPr>
            <a:xfrm>
              <a:off x="83566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5">
                <a:extLst>
                  <a:ext uri="{96DAC541-7B7A-43D3-8B79-37D633B846F1}">
                    <asvg:svgBlip xmlns:asvg="http://schemas.microsoft.com/office/drawing/2016/SVG/main" r:embed="rId6"/>
                  </a:ext>
                </a:extLst>
              </a:blip>
              <a:stretch>
                <a:fillRect t="-24833"/>
              </a:stretch>
            </a:blipFill>
          </p:spPr>
          <p:txBody>
            <a:bodyPr/>
            <a:lstStyle/>
            <a:p>
              <a:endParaRPr lang="en-US"/>
            </a:p>
          </p:txBody>
        </p:sp>
        <p:sp>
          <p:nvSpPr>
            <p:cNvPr id="16" name="Freeform 7">
              <a:extLst>
                <a:ext uri="{FF2B5EF4-FFF2-40B4-BE49-F238E27FC236}">
                  <a16:creationId xmlns:a16="http://schemas.microsoft.com/office/drawing/2014/main" id="{7F2618F0-F57C-4E44-74C7-C1E0C37E6D7C}"/>
                </a:ext>
              </a:extLst>
            </p:cNvPr>
            <p:cNvSpPr/>
            <p:nvPr/>
          </p:nvSpPr>
          <p:spPr>
            <a:xfrm>
              <a:off x="125349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5">
                <a:extLst>
                  <a:ext uri="{96DAC541-7B7A-43D3-8B79-37D633B846F1}">
                    <asvg:svgBlip xmlns:asvg="http://schemas.microsoft.com/office/drawing/2016/SVG/main" r:embed="rId6"/>
                  </a:ext>
                </a:extLst>
              </a:blip>
              <a:stretch>
                <a:fillRect t="-24833"/>
              </a:stretch>
            </a:blipFill>
          </p:spPr>
          <p:txBody>
            <a:bodyPr/>
            <a:lstStyle/>
            <a:p>
              <a:endParaRPr lang="en-US"/>
            </a:p>
          </p:txBody>
        </p:sp>
        <p:sp>
          <p:nvSpPr>
            <p:cNvPr id="17" name="Freeform 8">
              <a:extLst>
                <a:ext uri="{FF2B5EF4-FFF2-40B4-BE49-F238E27FC236}">
                  <a16:creationId xmlns:a16="http://schemas.microsoft.com/office/drawing/2014/main" id="{FCFA0325-37C0-1351-8EF2-725C1BA35ABC}"/>
                </a:ext>
              </a:extLst>
            </p:cNvPr>
            <p:cNvSpPr/>
            <p:nvPr/>
          </p:nvSpPr>
          <p:spPr>
            <a:xfrm>
              <a:off x="167132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5">
                <a:extLst>
                  <a:ext uri="{96DAC541-7B7A-43D3-8B79-37D633B846F1}">
                    <asvg:svgBlip xmlns:asvg="http://schemas.microsoft.com/office/drawing/2016/SVG/main" r:embed="rId6"/>
                  </a:ext>
                </a:extLst>
              </a:blip>
              <a:stretch>
                <a:fillRect t="-24833"/>
              </a:stretch>
            </a:blipFill>
          </p:spPr>
          <p:txBody>
            <a:bodyPr/>
            <a:lstStyle/>
            <a:p>
              <a:endParaRPr lang="en-US"/>
            </a:p>
          </p:txBody>
        </p:sp>
        <p:sp>
          <p:nvSpPr>
            <p:cNvPr id="18" name="Freeform 9">
              <a:extLst>
                <a:ext uri="{FF2B5EF4-FFF2-40B4-BE49-F238E27FC236}">
                  <a16:creationId xmlns:a16="http://schemas.microsoft.com/office/drawing/2014/main" id="{8EA84340-1F19-2C84-CA18-3BF264B5FB5C}"/>
                </a:ext>
              </a:extLst>
            </p:cNvPr>
            <p:cNvSpPr/>
            <p:nvPr/>
          </p:nvSpPr>
          <p:spPr>
            <a:xfrm>
              <a:off x="20891500" y="0"/>
              <a:ext cx="4178300" cy="3351288"/>
            </a:xfrm>
            <a:custGeom>
              <a:avLst/>
              <a:gdLst/>
              <a:ahLst/>
              <a:cxnLst/>
              <a:rect l="l" t="t" r="r" b="b"/>
              <a:pathLst>
                <a:path w="4178300" h="3351288">
                  <a:moveTo>
                    <a:pt x="0" y="0"/>
                  </a:moveTo>
                  <a:lnTo>
                    <a:pt x="4178300" y="0"/>
                  </a:lnTo>
                  <a:lnTo>
                    <a:pt x="4178300" y="3351288"/>
                  </a:lnTo>
                  <a:lnTo>
                    <a:pt x="0" y="3351288"/>
                  </a:lnTo>
                  <a:lnTo>
                    <a:pt x="0" y="0"/>
                  </a:lnTo>
                  <a:close/>
                </a:path>
              </a:pathLst>
            </a:custGeom>
            <a:blipFill>
              <a:blip r:embed="rId5">
                <a:extLst>
                  <a:ext uri="{96DAC541-7B7A-43D3-8B79-37D633B846F1}">
                    <asvg:svgBlip xmlns:asvg="http://schemas.microsoft.com/office/drawing/2016/SVG/main" r:embed="rId6"/>
                  </a:ext>
                </a:extLst>
              </a:blip>
              <a:stretch>
                <a:fillRect t="-24833"/>
              </a:stretch>
            </a:blipFill>
          </p:spPr>
          <p:txBody>
            <a:bodyPr/>
            <a:lstStyle/>
            <a:p>
              <a:endParaRPr lang="en-US"/>
            </a:p>
          </p:txBody>
        </p:sp>
      </p:grpSp>
      <p:sp>
        <p:nvSpPr>
          <p:cNvPr id="19" name="Title 18">
            <a:extLst>
              <a:ext uri="{FF2B5EF4-FFF2-40B4-BE49-F238E27FC236}">
                <a16:creationId xmlns:a16="http://schemas.microsoft.com/office/drawing/2014/main" id="{DAE428BC-6506-6B60-4758-BCEA1ACA4A25}"/>
              </a:ext>
            </a:extLst>
          </p:cNvPr>
          <p:cNvSpPr>
            <a:spLocks noGrp="1"/>
          </p:cNvSpPr>
          <p:nvPr>
            <p:ph type="title" idx="4294967295"/>
          </p:nvPr>
        </p:nvSpPr>
        <p:spPr>
          <a:xfrm>
            <a:off x="457199" y="274638"/>
            <a:ext cx="17406119" cy="1143000"/>
          </a:xfrm>
        </p:spPr>
        <p:txBody>
          <a:bodyPr>
            <a:normAutofit fontScale="90000"/>
          </a:bodyPr>
          <a:lstStyle/>
          <a:p>
            <a:pPr rtl="0" eaLnBrk="1" latinLnBrk="0" hangingPunct="1"/>
            <a:r>
              <a:rPr lang="en-US" sz="7000" kern="1200" dirty="0">
                <a:solidFill>
                  <a:srgbClr val="000000"/>
                </a:solidFill>
                <a:effectLst/>
                <a:latin typeface="League Spartan" pitchFamily="2" charset="77"/>
                <a:ea typeface="+mn-ea"/>
                <a:cs typeface="+mn-cs"/>
              </a:rPr>
              <a:t>Paris by Night vs. Asia Entertainment </a:t>
            </a:r>
            <a:endParaRPr lang="en-US" dirty="0">
              <a:effectLst/>
            </a:endParaRPr>
          </a:p>
        </p:txBody>
      </p:sp>
      <p:pic>
        <p:nvPicPr>
          <p:cNvPr id="2" name="Online Media 1" title="What's the Point of Love? (Yêu Làm Chi) Lynda Trang Đài &amp; Tommy Ngô">
            <a:hlinkClick r:id="" action="ppaction://media"/>
            <a:extLst>
              <a:ext uri="{FF2B5EF4-FFF2-40B4-BE49-F238E27FC236}">
                <a16:creationId xmlns:a16="http://schemas.microsoft.com/office/drawing/2014/main" id="{22161623-1B46-FFF6-EBE9-F04D664EB801}"/>
              </a:ext>
            </a:extLst>
          </p:cNvPr>
          <p:cNvPicPr>
            <a:picLocks noRot="1" noChangeAspect="1"/>
          </p:cNvPicPr>
          <p:nvPr>
            <a:videoFile r:link="rId1"/>
          </p:nvPr>
        </p:nvPicPr>
        <p:blipFill>
          <a:blip r:embed="rId7"/>
          <a:stretch>
            <a:fillRect/>
          </a:stretch>
        </p:blipFill>
        <p:spPr>
          <a:xfrm>
            <a:off x="453324" y="1737538"/>
            <a:ext cx="8044011" cy="4596808"/>
          </a:xfrm>
          <a:prstGeom prst="rect">
            <a:avLst/>
          </a:prstGeom>
        </p:spPr>
      </p:pic>
      <p:pic>
        <p:nvPicPr>
          <p:cNvPr id="3" name="Online Media 2" title="Remembering Mother (Nhớ Mẹ) ASIA">
            <a:hlinkClick r:id="" action="ppaction://media"/>
            <a:extLst>
              <a:ext uri="{FF2B5EF4-FFF2-40B4-BE49-F238E27FC236}">
                <a16:creationId xmlns:a16="http://schemas.microsoft.com/office/drawing/2014/main" id="{D26DC801-DD52-3E38-75F9-5E6625AA4A57}"/>
              </a:ext>
            </a:extLst>
          </p:cNvPr>
          <p:cNvPicPr>
            <a:picLocks noRot="1" noChangeAspect="1"/>
          </p:cNvPicPr>
          <p:nvPr>
            <a:videoFile r:link="rId2"/>
          </p:nvPr>
        </p:nvPicPr>
        <p:blipFill>
          <a:blip r:embed="rId8"/>
          <a:stretch>
            <a:fillRect/>
          </a:stretch>
        </p:blipFill>
        <p:spPr>
          <a:xfrm>
            <a:off x="9145440" y="1737537"/>
            <a:ext cx="8203499" cy="46322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2469</Words>
  <Application>Microsoft Office PowerPoint</Application>
  <PresentationFormat>Custom</PresentationFormat>
  <Paragraphs>162</Paragraphs>
  <Slides>11</Slides>
  <Notes>11</Notes>
  <HiddenSlides>0</HiddenSlides>
  <MMClips>3</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VIETNAMESE AMERICAN EXPERIENCES MODEL CURRICULUM 2024</vt:lpstr>
      <vt:lpstr>Tung Bay and Cò Lả by Paris by Night</vt:lpstr>
      <vt:lpstr>Overview of Vietnamese Music</vt:lpstr>
      <vt:lpstr>Saigoneer</vt:lpstr>
      <vt:lpstr>History of Vietnamese Refugee Music</vt:lpstr>
      <vt:lpstr>Beginning Stages of Vietnamese Refugee Music</vt:lpstr>
      <vt:lpstr>Paris by Night vs. Asia Entertainment</vt:lpstr>
      <vt:lpstr>Discussion Questions</vt:lpstr>
      <vt:lpstr>Paris by Night vs. Asia Entertainment </vt:lpstr>
      <vt:lpstr>Community Collaboration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4.15 Expressing Culture  through Vietnamese American Music</dc:title>
  <cp:lastModifiedBy>Steven Gorgol</cp:lastModifiedBy>
  <cp:revision>11</cp:revision>
  <dcterms:created xsi:type="dcterms:W3CDTF">2006-08-16T00:00:00Z</dcterms:created>
  <dcterms:modified xsi:type="dcterms:W3CDTF">2024-05-24T06:46:39Z</dcterms:modified>
  <dc:identifier>DAF_03UWBA0</dc:identifier>
</cp:coreProperties>
</file>